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79"/>
  </p:notesMasterIdLst>
  <p:handoutMasterIdLst>
    <p:handoutMasterId r:id="rId80"/>
  </p:handoutMasterIdLst>
  <p:sldIdLst>
    <p:sldId id="265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346" r:id="rId19"/>
    <p:sldId id="288" r:id="rId20"/>
    <p:sldId id="289" r:id="rId21"/>
    <p:sldId id="290" r:id="rId22"/>
    <p:sldId id="291" r:id="rId23"/>
    <p:sldId id="292" r:id="rId24"/>
    <p:sldId id="293" r:id="rId25"/>
    <p:sldId id="332" r:id="rId26"/>
    <p:sldId id="333" r:id="rId27"/>
    <p:sldId id="294" r:id="rId28"/>
    <p:sldId id="295" r:id="rId29"/>
    <p:sldId id="296" r:id="rId30"/>
    <p:sldId id="297" r:id="rId31"/>
    <p:sldId id="298" r:id="rId32"/>
    <p:sldId id="299" r:id="rId33"/>
    <p:sldId id="300" r:id="rId34"/>
    <p:sldId id="301" r:id="rId35"/>
    <p:sldId id="302" r:id="rId36"/>
    <p:sldId id="303" r:id="rId37"/>
    <p:sldId id="304" r:id="rId38"/>
    <p:sldId id="305" r:id="rId39"/>
    <p:sldId id="306" r:id="rId40"/>
    <p:sldId id="307" r:id="rId41"/>
    <p:sldId id="308" r:id="rId42"/>
    <p:sldId id="311" r:id="rId43"/>
    <p:sldId id="309" r:id="rId44"/>
    <p:sldId id="345" r:id="rId45"/>
    <p:sldId id="310" r:id="rId46"/>
    <p:sldId id="312" r:id="rId47"/>
    <p:sldId id="313" r:id="rId48"/>
    <p:sldId id="316" r:id="rId49"/>
    <p:sldId id="314" r:id="rId50"/>
    <p:sldId id="315" r:id="rId51"/>
    <p:sldId id="317" r:id="rId52"/>
    <p:sldId id="318" r:id="rId53"/>
    <p:sldId id="319" r:id="rId54"/>
    <p:sldId id="320" r:id="rId55"/>
    <p:sldId id="321" r:id="rId56"/>
    <p:sldId id="322" r:id="rId57"/>
    <p:sldId id="323" r:id="rId58"/>
    <p:sldId id="324" r:id="rId59"/>
    <p:sldId id="325" r:id="rId60"/>
    <p:sldId id="326" r:id="rId61"/>
    <p:sldId id="327" r:id="rId62"/>
    <p:sldId id="328" r:id="rId63"/>
    <p:sldId id="329" r:id="rId64"/>
    <p:sldId id="330" r:id="rId65"/>
    <p:sldId id="331" r:id="rId66"/>
    <p:sldId id="334" r:id="rId67"/>
    <p:sldId id="335" r:id="rId68"/>
    <p:sldId id="336" r:id="rId69"/>
    <p:sldId id="337" r:id="rId70"/>
    <p:sldId id="338" r:id="rId71"/>
    <p:sldId id="339" r:id="rId72"/>
    <p:sldId id="340" r:id="rId73"/>
    <p:sldId id="347" r:id="rId74"/>
    <p:sldId id="341" r:id="rId75"/>
    <p:sldId id="342" r:id="rId76"/>
    <p:sldId id="343" r:id="rId77"/>
    <p:sldId id="344" r:id="rId7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Секция по подразбиране" id="{872A9239-7FFB-4F30-815E-9ED2185706C5}">
          <p14:sldIdLst>
            <p14:sldId id="265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346"/>
            <p14:sldId id="288"/>
            <p14:sldId id="289"/>
            <p14:sldId id="290"/>
            <p14:sldId id="291"/>
            <p14:sldId id="292"/>
            <p14:sldId id="293"/>
            <p14:sldId id="332"/>
            <p14:sldId id="333"/>
            <p14:sldId id="294"/>
            <p14:sldId id="295"/>
            <p14:sldId id="296"/>
            <p14:sldId id="297"/>
            <p14:sldId id="298"/>
            <p14:sldId id="299"/>
            <p14:sldId id="300"/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  <p14:sldId id="311"/>
            <p14:sldId id="309"/>
            <p14:sldId id="345"/>
            <p14:sldId id="310"/>
            <p14:sldId id="312"/>
            <p14:sldId id="313"/>
            <p14:sldId id="316"/>
            <p14:sldId id="314"/>
            <p14:sldId id="315"/>
            <p14:sldId id="317"/>
            <p14:sldId id="318"/>
            <p14:sldId id="319"/>
            <p14:sldId id="320"/>
            <p14:sldId id="321"/>
            <p14:sldId id="322"/>
            <p14:sldId id="323"/>
            <p14:sldId id="324"/>
            <p14:sldId id="325"/>
            <p14:sldId id="326"/>
            <p14:sldId id="327"/>
            <p14:sldId id="328"/>
            <p14:sldId id="329"/>
            <p14:sldId id="330"/>
            <p14:sldId id="331"/>
            <p14:sldId id="334"/>
            <p14:sldId id="335"/>
            <p14:sldId id="336"/>
            <p14:sldId id="337"/>
            <p14:sldId id="338"/>
            <p14:sldId id="339"/>
            <p14:sldId id="340"/>
            <p14:sldId id="347"/>
            <p14:sldId id="341"/>
          </p14:sldIdLst>
        </p14:section>
        <p14:section name="Неозаглавена секция" id="{C6B1F7AE-79DF-4DD5-8398-D800D78CB109}">
          <p14:sldIdLst>
            <p14:sldId id="342"/>
            <p14:sldId id="343"/>
            <p14:sldId id="34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32" autoAdjust="0"/>
    <p:restoredTop sz="94660"/>
  </p:normalViewPr>
  <p:slideViewPr>
    <p:cSldViewPr snapToGrid="0">
      <p:cViewPr varScale="1">
        <p:scale>
          <a:sx n="74" d="100"/>
          <a:sy n="74" d="100"/>
        </p:scale>
        <p:origin x="59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1146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tableStyles" Target="tableStyle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 dirty="0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bg-BG" smtClean="0"/>
              <a:t>26.5.2020 г.</a:t>
            </a:fld>
            <a:endParaRPr lang="bg-BG" dirty="0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 dirty="0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 dirty="0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bg-BG" smtClean="0"/>
              <a:t>26.5.2020 г.</a:t>
            </a:fld>
            <a:endParaRPr lang="bg-BG" dirty="0"/>
          </a:p>
        </p:txBody>
      </p:sp>
      <p:sp>
        <p:nvSpPr>
          <p:cNvPr id="4" name="Контейнер за изображение на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 dirty="0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bg-BG" dirty="0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dirty="0" smtClean="0"/>
              <a:t>Второ ниво</a:t>
            </a:r>
          </a:p>
          <a:p>
            <a:pPr lvl="2"/>
            <a:r>
              <a:rPr lang="bg-BG" dirty="0" smtClean="0"/>
              <a:t>Трето ниво</a:t>
            </a:r>
          </a:p>
          <a:p>
            <a:pPr lvl="3"/>
            <a:r>
              <a:rPr lang="bg-BG" dirty="0" smtClean="0"/>
              <a:t>Четвърто ниво</a:t>
            </a:r>
          </a:p>
          <a:p>
            <a:pPr lvl="4"/>
            <a:r>
              <a:rPr lang="bg-BG" dirty="0" smtClean="0"/>
              <a:t>Пето ниво</a:t>
            </a:r>
            <a:endParaRPr lang="bg-BG" dirty="0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 dirty="0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Картина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" y="0"/>
            <a:ext cx="12188699" cy="4799300"/>
          </a:xfrm>
          <a:prstGeom prst="rect">
            <a:avLst/>
          </a:prstGeom>
        </p:spPr>
      </p:pic>
      <p:sp>
        <p:nvSpPr>
          <p:cNvPr id="4" name="Правоъгълник 3"/>
          <p:cNvSpPr/>
          <p:nvPr/>
        </p:nvSpPr>
        <p:spPr bwMode="ltGray">
          <a:xfrm>
            <a:off x="-2" y="4754880"/>
            <a:ext cx="12192002" cy="21031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Правоъгълник 5"/>
          <p:cNvSpPr/>
          <p:nvPr/>
        </p:nvSpPr>
        <p:spPr bwMode="white">
          <a:xfrm>
            <a:off x="-127" y="4724400"/>
            <a:ext cx="12188826" cy="7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1523999" y="4800600"/>
            <a:ext cx="9144002" cy="11430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bg-BG" smtClean="0"/>
              <a:t>Редакт. стил загл. образец</a:t>
            </a:r>
            <a:endParaRPr lang="bg-BG" dirty="0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522413" y="5943600"/>
            <a:ext cx="9144002" cy="762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bg-BG" smtClean="0"/>
              <a:t>Щракнете за редакция стил подзагл. обр.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Редуващo се 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авоъгълник 7"/>
          <p:cNvSpPr/>
          <p:nvPr/>
        </p:nvSpPr>
        <p:spPr bwMode="ltGray">
          <a:xfrm>
            <a:off x="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anchor="b">
            <a:normAutofit/>
          </a:bodyPr>
          <a:lstStyle>
            <a:lvl1pPr>
              <a:defRPr sz="3400" b="0">
                <a:solidFill>
                  <a:schemeClr val="bg1"/>
                </a:solidFill>
              </a:defRPr>
            </a:lvl1pPr>
          </a:lstStyle>
          <a:p>
            <a:r>
              <a:rPr lang="bg-BG" smtClean="0"/>
              <a:t>Редакт. стил загл. образец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5362892" y="685800"/>
            <a:ext cx="637032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 dirty="0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583DDF-CA54-461A-A486-592D2374C532}" type="datetimeFigureOut">
              <a:rPr lang="bg-BG" smtClean="0"/>
              <a:pPr/>
              <a:t>26.5.2020 г.</a:t>
            </a:fld>
            <a:endParaRPr lang="bg-BG" dirty="0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 lang="bg-BG" smtClean="0"/>
              <a:pPr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7693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авоъгълник 7"/>
          <p:cNvSpPr/>
          <p:nvPr/>
        </p:nvSpPr>
        <p:spPr bwMode="ltGray">
          <a:xfrm>
            <a:off x="731520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923214" y="2362200"/>
            <a:ext cx="3200400" cy="1993392"/>
          </a:xfrm>
        </p:spPr>
        <p:txBody>
          <a:bodyPr anchor="b">
            <a:normAutofit/>
          </a:bodyPr>
          <a:lstStyle>
            <a:lvl1pPr>
              <a:defRPr sz="3400" b="0">
                <a:solidFill>
                  <a:schemeClr val="bg1"/>
                </a:solidFill>
              </a:defRPr>
            </a:lvl1pPr>
          </a:lstStyle>
          <a:p>
            <a:r>
              <a:rPr lang="bg-BG" smtClean="0"/>
              <a:t>Редакт. стил загл. образец</a:t>
            </a:r>
            <a:endParaRPr lang="bg-BG" dirty="0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0" y="0"/>
            <a:ext cx="7315200" cy="6858000"/>
          </a:xfrm>
          <a:solidFill>
            <a:schemeClr val="bg2">
              <a:lumMod val="90000"/>
            </a:schemeClr>
          </a:solidFill>
        </p:spPr>
        <p:txBody>
          <a:bodyPr/>
          <a:lstStyle>
            <a:lvl1pPr marL="0" indent="0" algn="ctr"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 smtClean="0"/>
              <a:t>Щракнете върху иконата, за да добавите картина</a:t>
            </a:r>
            <a:endParaRPr lang="bg-BG" dirty="0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7923214" y="4355592"/>
            <a:ext cx="3200400" cy="164461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bg-BG" smtClean="0"/>
              <a:t>26.5.2020 г.</a:t>
            </a:fld>
            <a:endParaRPr lang="bg-BG" dirty="0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 dirty="0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 dirty="0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bg-BG" smtClean="0"/>
              <a:t>26.5.2020 г.</a:t>
            </a:fld>
            <a:endParaRPr lang="bg-BG" dirty="0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bg-BG" smtClean="0"/>
              <a:t>Редакт. стил загл. образец</a:t>
            </a:r>
            <a:endParaRPr lang="bg-BG" dirty="0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 dirty="0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bg-BG" smtClean="0"/>
              <a:t>26.5.2020 г.</a:t>
            </a:fld>
            <a:endParaRPr lang="bg-BG" dirty="0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>
            <a:lvl6pPr>
              <a:defRPr/>
            </a:lvl6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 dirty="0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bg-BG" smtClean="0"/>
              <a:t>26.5.2020 г.</a:t>
            </a:fld>
            <a:endParaRPr lang="bg-BG" dirty="0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авоъгълник 6"/>
          <p:cNvSpPr/>
          <p:nvPr/>
        </p:nvSpPr>
        <p:spPr bwMode="ltGray">
          <a:xfrm>
            <a:off x="0" y="0"/>
            <a:ext cx="12188826" cy="4572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bg-BG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8" name="Правоъгълник 7"/>
          <p:cNvSpPr/>
          <p:nvPr/>
        </p:nvSpPr>
        <p:spPr bwMode="white">
          <a:xfrm>
            <a:off x="-1" y="411480"/>
            <a:ext cx="12188826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anchor="b">
            <a:normAutofit/>
          </a:bodyPr>
          <a:lstStyle>
            <a:lvl1pPr algn="ctr">
              <a:defRPr sz="5200" b="0"/>
            </a:lvl1pPr>
          </a:lstStyle>
          <a:p>
            <a:r>
              <a:rPr lang="bg-BG" smtClean="0"/>
              <a:t>Редакт. стил загл. образец</a:t>
            </a:r>
            <a:endParaRPr lang="bg-BG" dirty="0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1524000" y="3810000"/>
            <a:ext cx="91440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bg-BG" smtClean="0"/>
              <a:t>26.5.2020 г.</a:t>
            </a:fld>
            <a:endParaRPr lang="bg-BG" dirty="0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Алтернативна заглавка на раздел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anchor="b">
            <a:normAutofit/>
          </a:bodyPr>
          <a:lstStyle>
            <a:lvl1pPr algn="ctr">
              <a:defRPr sz="5200" b="0">
                <a:solidFill>
                  <a:schemeClr val="tx1"/>
                </a:solidFill>
              </a:defRPr>
            </a:lvl1pPr>
          </a:lstStyle>
          <a:p>
            <a:r>
              <a:rPr lang="bg-BG" smtClean="0"/>
              <a:t>Редакт. стил загл. образец</a:t>
            </a:r>
            <a:endParaRPr lang="bg-BG" dirty="0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1522413" y="3810000"/>
            <a:ext cx="91440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583DDF-CA54-461A-A486-592D2374C532}" type="datetimeFigureOut">
              <a:rPr lang="bg-BG" smtClean="0"/>
              <a:pPr/>
              <a:t>26.5.2020 г.</a:t>
            </a:fld>
            <a:endParaRPr lang="bg-BG" dirty="0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bg-BG" dirty="0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 lang="bg-BG" smtClean="0"/>
              <a:pPr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8043280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 dirty="0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 dirty="0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D43D-6574-4C7B-808D-C6C12215A4D4}" type="datetimeFigureOut">
              <a:rPr lang="bg-BG" smtClean="0"/>
              <a:t>26.5.2020 г.</a:t>
            </a:fld>
            <a:endParaRPr lang="bg-BG" dirty="0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CE5F2-81AA-4605-B028-6FBA391056AF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11707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341120" y="466344"/>
            <a:ext cx="9509760" cy="1234440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 dirty="0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 dirty="0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 dirty="0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bg-BG" smtClean="0"/>
              <a:t>26.5.2020 г.</a:t>
            </a:fld>
            <a:endParaRPr lang="bg-BG" dirty="0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05708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 dirty="0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bg-BG" smtClean="0"/>
              <a:t>26.5.2020 г.</a:t>
            </a:fld>
            <a:endParaRPr lang="bg-BG" dirty="0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583DDF-CA54-461A-A486-592D2374C532}" type="datetimeFigureOut">
              <a:rPr lang="bg-BG" smtClean="0"/>
              <a:pPr/>
              <a:t>26.5.2020 г.</a:t>
            </a:fld>
            <a:endParaRPr lang="bg-BG" dirty="0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 lang="bg-BG" smtClean="0"/>
              <a:pPr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bg-BG" smtClean="0"/>
              <a:t>Редакт. стил загл. образец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494212" y="685800"/>
            <a:ext cx="7239001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 dirty="0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bg-BG" smtClean="0"/>
              <a:t>26.5.2020 г.</a:t>
            </a:fld>
            <a:endParaRPr lang="bg-BG" dirty="0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авоъгълник 6"/>
          <p:cNvSpPr/>
          <p:nvPr/>
        </p:nvSpPr>
        <p:spPr bwMode="ltGray">
          <a:xfrm>
            <a:off x="1587" y="6583680"/>
            <a:ext cx="12188826" cy="2743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bg-BG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8" name="Правоъгълник 7"/>
          <p:cNvSpPr/>
          <p:nvPr/>
        </p:nvSpPr>
        <p:spPr bwMode="white">
          <a:xfrm>
            <a:off x="1587" y="6583680"/>
            <a:ext cx="12188826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bg-BG" dirty="0" err="1" smtClean="0"/>
              <a:t>Редакт</a:t>
            </a:r>
            <a:r>
              <a:rPr lang="bg-BG" dirty="0" smtClean="0"/>
              <a:t>. стил загл. Образец</a:t>
            </a:r>
            <a:endParaRPr lang="bg-BG" dirty="0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dirty="0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dirty="0" smtClean="0"/>
              <a:t>Второ ниво</a:t>
            </a:r>
          </a:p>
          <a:p>
            <a:pPr lvl="2"/>
            <a:r>
              <a:rPr lang="bg-BG" dirty="0" smtClean="0"/>
              <a:t>Трето ниво</a:t>
            </a:r>
          </a:p>
          <a:p>
            <a:pPr lvl="3"/>
            <a:r>
              <a:rPr lang="bg-BG" dirty="0" smtClean="0"/>
              <a:t>Четвърто ниво</a:t>
            </a:r>
          </a:p>
          <a:p>
            <a:pPr lvl="4"/>
            <a:r>
              <a:rPr lang="bg-BG" dirty="0" smtClean="0"/>
              <a:t>Пето ниво</a:t>
            </a:r>
          </a:p>
          <a:p>
            <a:pPr lvl="5"/>
            <a:r>
              <a:rPr lang="bg-BG" dirty="0" smtClean="0"/>
              <a:t>Шести</a:t>
            </a:r>
          </a:p>
          <a:p>
            <a:pPr lvl="6"/>
            <a:r>
              <a:rPr lang="bg-BG" dirty="0" smtClean="0"/>
              <a:t>Седми</a:t>
            </a:r>
          </a:p>
          <a:p>
            <a:pPr lvl="7"/>
            <a:r>
              <a:rPr lang="bg-BG" dirty="0" smtClean="0"/>
              <a:t>Осми</a:t>
            </a:r>
          </a:p>
          <a:p>
            <a:pPr lvl="8"/>
            <a:r>
              <a:rPr lang="bg-BG" dirty="0" smtClean="0"/>
              <a:t>Девети</a:t>
            </a:r>
            <a:endParaRPr lang="bg-BG" dirty="0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fld id="{9E583DDF-CA54-461A-A486-592D2374C532}" type="datetimeFigureOut">
              <a:rPr lang="bg-BG" smtClean="0"/>
              <a:pPr/>
              <a:t>26.5.2020 г.</a:t>
            </a:fld>
            <a:endParaRPr lang="bg-BG" dirty="0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bg2"/>
                </a:solidFill>
              </a:defRPr>
            </a:lvl1pPr>
          </a:lstStyle>
          <a:p>
            <a:endParaRPr lang="bg-BG" dirty="0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fld id="{CA8D9AD5-F248-4919-864A-CFD76CC027D6}" type="slidenum">
              <a:rPr lang="bg-BG" smtClean="0"/>
              <a:pPr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2" r:id="rId4"/>
    <p:sldLayoutId id="2147483661" r:id="rId5"/>
    <p:sldLayoutId id="2147483653" r:id="rId6"/>
    <p:sldLayoutId id="2147483654" r:id="rId7"/>
    <p:sldLayoutId id="2147483655" r:id="rId8"/>
    <p:sldLayoutId id="2147483656" r:id="rId9"/>
    <p:sldLayoutId id="2147483663" r:id="rId10"/>
    <p:sldLayoutId id="2147483657" r:id="rId11"/>
    <p:sldLayoutId id="2147483658" r:id="rId12"/>
    <p:sldLayoutId id="2147483659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2"/>
        </a:buClr>
        <a:buSzPct val="80000"/>
        <a:buFont typeface="Wingdings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SzPct val="80000"/>
        <a:buFont typeface="Wingdings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360">
          <p15:clr>
            <a:srgbClr val="F26B43"/>
          </p15:clr>
        </p15:guide>
        <p15:guide id="2" pos="40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apis://Base=NARH&amp;DocCode=30492&amp;ToPar=Art48&amp;Type=201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edelivery.egov.bg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hyperlink" Target="mailto:sofia@nhif.bg" TargetMode="Externa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1523999" y="5009882"/>
            <a:ext cx="9144002" cy="2009104"/>
          </a:xfrm>
        </p:spPr>
        <p:txBody>
          <a:bodyPr>
            <a:normAutofit fontScale="90000"/>
          </a:bodyPr>
          <a:lstStyle/>
          <a:p>
            <a:pPr marL="0" indent="0"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bg-BG" dirty="0" smtClean="0">
                <a:latin typeface="Corbel"/>
              </a:rPr>
              <a:t>НРД с три години хоризонт</a:t>
            </a:r>
            <a:br>
              <a:rPr lang="bg-BG" dirty="0" smtClean="0">
                <a:latin typeface="Corbel"/>
              </a:rPr>
            </a:br>
            <a:r>
              <a:rPr lang="bg-BG" dirty="0" smtClean="0">
                <a:latin typeface="Corbel"/>
              </a:rPr>
              <a:t>или какво още </a:t>
            </a:r>
            <a:r>
              <a:rPr lang="en-US" dirty="0" smtClean="0">
                <a:latin typeface="Corbel"/>
              </a:rPr>
              <a:t>(</a:t>
            </a:r>
            <a:r>
              <a:rPr lang="bg-BG" dirty="0" smtClean="0">
                <a:latin typeface="Corbel"/>
              </a:rPr>
              <a:t>не</a:t>
            </a:r>
            <a:r>
              <a:rPr lang="en-US" dirty="0" smtClean="0">
                <a:latin typeface="Corbel"/>
              </a:rPr>
              <a:t>)</a:t>
            </a:r>
            <a:r>
              <a:rPr lang="bg-BG" dirty="0" smtClean="0">
                <a:latin typeface="Corbel"/>
              </a:rPr>
              <a:t>знаем за него?</a:t>
            </a:r>
            <a:br>
              <a:rPr lang="bg-BG" dirty="0" smtClean="0">
                <a:latin typeface="Corbel"/>
              </a:rPr>
            </a:br>
            <a:endParaRPr lang="bg-BG" sz="4800" b="0" i="0" dirty="0">
              <a:solidFill>
                <a:schemeClr val="bg1"/>
              </a:solidFill>
              <a:latin typeface="Corbel"/>
              <a:ea typeface="+mj-ea"/>
              <a:cs typeface="+mj-cs"/>
            </a:endParaRPr>
          </a:p>
        </p:txBody>
      </p:sp>
      <p:sp>
        <p:nvSpPr>
          <p:cNvPr id="3" name="Текстово поле 2"/>
          <p:cNvSpPr txBox="1"/>
          <p:nvPr/>
        </p:nvSpPr>
        <p:spPr>
          <a:xfrm>
            <a:off x="4301543" y="4365937"/>
            <a:ext cx="2975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ДСОПЛ 2020 д-р Миндов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80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b="1" dirty="0" smtClean="0"/>
              <a:t>Въпрос</a:t>
            </a:r>
            <a:r>
              <a:rPr lang="bg-BG" dirty="0" smtClean="0"/>
              <a:t>: Лекарят специалист не е спазил изисквания при  назначаване на терапия.  Кой носи отговорност?</a:t>
            </a:r>
            <a:endParaRPr lang="en-US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Чл.47 </a:t>
            </a:r>
            <a:r>
              <a:rPr lang="en-US" dirty="0" smtClean="0"/>
              <a:t>(5</a:t>
            </a:r>
            <a:r>
              <a:rPr lang="en-US" dirty="0"/>
              <a:t>) </a:t>
            </a:r>
            <a:r>
              <a:rPr lang="ru-RU" dirty="0"/>
              <a:t>В </a:t>
            </a:r>
            <a:r>
              <a:rPr lang="ru-RU" dirty="0" err="1"/>
              <a:t>случаите</a:t>
            </a:r>
            <a:r>
              <a:rPr lang="ru-RU" dirty="0"/>
              <a:t>, </a:t>
            </a:r>
            <a:r>
              <a:rPr lang="ru-RU" dirty="0" err="1"/>
              <a:t>когато</a:t>
            </a:r>
            <a:r>
              <a:rPr lang="ru-RU" dirty="0"/>
              <a:t> ОПЛ </a:t>
            </a:r>
            <a:r>
              <a:rPr lang="ru-RU" dirty="0" err="1"/>
              <a:t>констатира</a:t>
            </a:r>
            <a:r>
              <a:rPr lang="ru-RU" dirty="0"/>
              <a:t>, че при </a:t>
            </a:r>
            <a:r>
              <a:rPr lang="ru-RU" dirty="0" err="1"/>
              <a:t>назначената</a:t>
            </a:r>
            <a:r>
              <a:rPr lang="ru-RU" dirty="0"/>
              <a:t> от лекаря специалист </a:t>
            </a:r>
            <a:r>
              <a:rPr lang="ru-RU" dirty="0" err="1"/>
              <a:t>лекарствена</a:t>
            </a:r>
            <a:r>
              <a:rPr lang="ru-RU" dirty="0"/>
              <a:t> терапия не е </a:t>
            </a:r>
            <a:r>
              <a:rPr lang="ru-RU" dirty="0" err="1"/>
              <a:t>спазено</a:t>
            </a:r>
            <a:r>
              <a:rPr lang="ru-RU" dirty="0"/>
              <a:t> </a:t>
            </a:r>
            <a:r>
              <a:rPr lang="ru-RU" dirty="0" err="1"/>
              <a:t>някое</a:t>
            </a:r>
            <a:r>
              <a:rPr lang="ru-RU" dirty="0"/>
              <a:t> от </a:t>
            </a:r>
            <a:r>
              <a:rPr lang="ru-RU" dirty="0" err="1"/>
              <a:t>изискванията</a:t>
            </a:r>
            <a:r>
              <a:rPr lang="ru-RU" dirty="0"/>
              <a:t> по </a:t>
            </a:r>
            <a:r>
              <a:rPr lang="ru-RU" u="sng" dirty="0">
                <a:hlinkClick r:id="rId2"/>
              </a:rPr>
              <a:t>чл. 48</a:t>
            </a:r>
            <a:r>
              <a:rPr lang="en-US" u="sng" dirty="0">
                <a:hlinkClick r:id="rId2"/>
              </a:rPr>
              <a:t>, </a:t>
            </a:r>
            <a:r>
              <a:rPr lang="ru-RU" u="sng" dirty="0">
                <a:hlinkClick r:id="rId2"/>
              </a:rPr>
              <a:t>ОПЛ не </a:t>
            </a:r>
            <a:r>
              <a:rPr lang="ru-RU" u="sng" dirty="0" err="1">
                <a:hlinkClick r:id="rId2"/>
              </a:rPr>
              <a:t>предписва</a:t>
            </a:r>
            <a:r>
              <a:rPr lang="ru-RU" u="sng" dirty="0">
                <a:hlinkClick r:id="rId2"/>
              </a:rPr>
              <a:t> </a:t>
            </a:r>
            <a:r>
              <a:rPr lang="ru-RU" u="sng" dirty="0" err="1">
                <a:hlinkClick r:id="rId2"/>
              </a:rPr>
              <a:t>съответните</a:t>
            </a:r>
            <a:r>
              <a:rPr lang="ru-RU" u="sng" dirty="0">
                <a:hlinkClick r:id="rId2"/>
              </a:rPr>
              <a:t> </a:t>
            </a:r>
            <a:r>
              <a:rPr lang="ru-RU" u="sng" dirty="0" err="1">
                <a:hlinkClick r:id="rId2"/>
              </a:rPr>
              <a:t>лекарствени</a:t>
            </a:r>
            <a:r>
              <a:rPr lang="ru-RU" u="sng" dirty="0">
                <a:hlinkClick r:id="rId2"/>
              </a:rPr>
              <a:t> </a:t>
            </a:r>
            <a:r>
              <a:rPr lang="ru-RU" u="sng" dirty="0" err="1">
                <a:hlinkClick r:id="rId2"/>
              </a:rPr>
              <a:t>продукти</a:t>
            </a:r>
            <a:r>
              <a:rPr lang="ru-RU" u="sng" dirty="0">
                <a:hlinkClick r:id="rId2"/>
              </a:rPr>
              <a:t> на </a:t>
            </a:r>
            <a:r>
              <a:rPr lang="ru-RU" u="sng" dirty="0" err="1">
                <a:hlinkClick r:id="rId2"/>
              </a:rPr>
              <a:t>рецептурна</a:t>
            </a:r>
            <a:r>
              <a:rPr lang="ru-RU" u="sng" dirty="0">
                <a:hlinkClick r:id="rId2"/>
              </a:rPr>
              <a:t> бланка и </a:t>
            </a:r>
            <a:r>
              <a:rPr lang="ru-RU" b="1" u="sng" dirty="0" err="1">
                <a:solidFill>
                  <a:schemeClr val="tx1"/>
                </a:solidFill>
                <a:hlinkClick r:id="rId2"/>
              </a:rPr>
              <a:t>насочва</a:t>
            </a:r>
            <a:r>
              <a:rPr lang="ru-RU" b="1" u="sng" dirty="0">
                <a:solidFill>
                  <a:schemeClr val="tx1"/>
                </a:solidFill>
                <a:hlinkClick r:id="rId2"/>
              </a:rPr>
              <a:t> обратно ЗОЛ </a:t>
            </a:r>
            <a:r>
              <a:rPr lang="ru-RU" b="1" u="sng" dirty="0" err="1">
                <a:solidFill>
                  <a:schemeClr val="tx1"/>
                </a:solidFill>
                <a:hlinkClick r:id="rId2"/>
              </a:rPr>
              <a:t>към</a:t>
            </a:r>
            <a:r>
              <a:rPr lang="ru-RU" b="1" u="sng" dirty="0">
                <a:solidFill>
                  <a:schemeClr val="tx1"/>
                </a:solidFill>
                <a:hlinkClick r:id="rId2"/>
              </a:rPr>
              <a:t> лекаря специалист</a:t>
            </a:r>
            <a:r>
              <a:rPr lang="ru-RU" u="sng" dirty="0">
                <a:hlinkClick r:id="rId2"/>
              </a:rPr>
              <a:t>, </a:t>
            </a:r>
            <a:r>
              <a:rPr lang="ru-RU" u="sng" dirty="0" err="1">
                <a:hlinkClick r:id="rId2"/>
              </a:rPr>
              <a:t>който</a:t>
            </a:r>
            <a:r>
              <a:rPr lang="ru-RU" u="sng" dirty="0">
                <a:hlinkClick r:id="rId2"/>
              </a:rPr>
              <a:t> я е назначил. В </a:t>
            </a:r>
            <a:r>
              <a:rPr lang="ru-RU" u="sng" dirty="0" err="1">
                <a:hlinkClick r:id="rId2"/>
              </a:rPr>
              <a:t>случаите</a:t>
            </a:r>
            <a:r>
              <a:rPr lang="ru-RU" u="sng" dirty="0">
                <a:hlinkClick r:id="rId2"/>
              </a:rPr>
              <a:t> на </a:t>
            </a:r>
            <a:r>
              <a:rPr lang="ru-RU" u="sng" dirty="0" err="1">
                <a:hlinkClick r:id="rId2"/>
              </a:rPr>
              <a:t>назначаване</a:t>
            </a:r>
            <a:r>
              <a:rPr lang="ru-RU" u="sng" dirty="0">
                <a:hlinkClick r:id="rId2"/>
              </a:rPr>
              <a:t> на терапия и </a:t>
            </a:r>
            <a:r>
              <a:rPr lang="ru-RU" u="sng" dirty="0" err="1">
                <a:hlinkClick r:id="rId2"/>
              </a:rPr>
              <a:t>предписване</a:t>
            </a:r>
            <a:r>
              <a:rPr lang="ru-RU" u="sng" dirty="0">
                <a:hlinkClick r:id="rId2"/>
              </a:rPr>
              <a:t> на </a:t>
            </a:r>
            <a:r>
              <a:rPr lang="ru-RU" u="sng" dirty="0" err="1">
                <a:hlinkClick r:id="rId2"/>
              </a:rPr>
              <a:t>лекарствени</a:t>
            </a:r>
            <a:r>
              <a:rPr lang="ru-RU" u="sng" dirty="0">
                <a:hlinkClick r:id="rId2"/>
              </a:rPr>
              <a:t> </a:t>
            </a:r>
            <a:r>
              <a:rPr lang="ru-RU" u="sng" dirty="0" err="1">
                <a:hlinkClick r:id="rId2"/>
              </a:rPr>
              <a:t>продукти</a:t>
            </a:r>
            <a:r>
              <a:rPr lang="ru-RU" u="sng" dirty="0">
                <a:hlinkClick r:id="rId2"/>
              </a:rPr>
              <a:t> в </a:t>
            </a:r>
            <a:r>
              <a:rPr lang="ru-RU" u="sng" dirty="0" err="1">
                <a:hlinkClick r:id="rId2"/>
              </a:rPr>
              <a:t>несъответствие</a:t>
            </a:r>
            <a:r>
              <a:rPr lang="ru-RU" u="sng" dirty="0">
                <a:hlinkClick r:id="rId2"/>
              </a:rPr>
              <a:t> с </a:t>
            </a:r>
            <a:r>
              <a:rPr lang="ru-RU" u="sng" dirty="0" err="1">
                <a:hlinkClick r:id="rId2"/>
              </a:rPr>
              <a:t>изискванията</a:t>
            </a:r>
            <a:r>
              <a:rPr lang="ru-RU" u="sng" dirty="0">
                <a:hlinkClick r:id="rId2"/>
              </a:rPr>
              <a:t> по чл. 48, </a:t>
            </a:r>
            <a:r>
              <a:rPr lang="ru-RU" b="1" u="sng" dirty="0" err="1">
                <a:solidFill>
                  <a:schemeClr val="tx1"/>
                </a:solidFill>
                <a:hlinkClick r:id="rId2"/>
              </a:rPr>
              <a:t>отговорност</a:t>
            </a:r>
            <a:r>
              <a:rPr lang="ru-RU" b="1" u="sng" dirty="0">
                <a:solidFill>
                  <a:schemeClr val="tx1"/>
                </a:solidFill>
                <a:hlinkClick r:id="rId2"/>
              </a:rPr>
              <a:t> носи, </a:t>
            </a:r>
            <a:r>
              <a:rPr lang="ru-RU" b="1" u="sng" dirty="0" err="1">
                <a:solidFill>
                  <a:schemeClr val="tx1"/>
                </a:solidFill>
                <a:hlinkClick r:id="rId2"/>
              </a:rPr>
              <a:t>както</a:t>
            </a:r>
            <a:r>
              <a:rPr lang="ru-RU" b="1" u="sng" dirty="0">
                <a:solidFill>
                  <a:schemeClr val="tx1"/>
                </a:solidFill>
                <a:hlinkClick r:id="rId2"/>
              </a:rPr>
              <a:t> </a:t>
            </a:r>
            <a:r>
              <a:rPr lang="ru-RU" b="1" u="sng" dirty="0" err="1">
                <a:solidFill>
                  <a:schemeClr val="tx1"/>
                </a:solidFill>
                <a:hlinkClick r:id="rId2"/>
              </a:rPr>
              <a:t>лекарят</a:t>
            </a:r>
            <a:r>
              <a:rPr lang="ru-RU" b="1" u="sng" dirty="0">
                <a:solidFill>
                  <a:schemeClr val="tx1"/>
                </a:solidFill>
                <a:hlinkClick r:id="rId2"/>
              </a:rPr>
              <a:t> специалист - </a:t>
            </a:r>
            <a:r>
              <a:rPr lang="ru-RU" b="1" u="sng" dirty="0" err="1">
                <a:solidFill>
                  <a:schemeClr val="tx1"/>
                </a:solidFill>
                <a:hlinkClick r:id="rId2"/>
              </a:rPr>
              <a:t>относно</a:t>
            </a:r>
            <a:r>
              <a:rPr lang="ru-RU" b="1" u="sng" dirty="0">
                <a:solidFill>
                  <a:schemeClr val="tx1"/>
                </a:solidFill>
                <a:hlinkClick r:id="rId2"/>
              </a:rPr>
              <a:t> </a:t>
            </a:r>
            <a:r>
              <a:rPr lang="ru-RU" b="1" u="sng" dirty="0" err="1">
                <a:solidFill>
                  <a:schemeClr val="tx1"/>
                </a:solidFill>
                <a:hlinkClick r:id="rId2"/>
              </a:rPr>
              <a:t>назначаването</a:t>
            </a:r>
            <a:r>
              <a:rPr lang="ru-RU" b="1" u="sng" dirty="0">
                <a:solidFill>
                  <a:schemeClr val="tx1"/>
                </a:solidFill>
                <a:hlinkClick r:id="rId2"/>
              </a:rPr>
              <a:t>, </a:t>
            </a:r>
            <a:r>
              <a:rPr lang="ru-RU" b="1" u="sng" dirty="0" err="1">
                <a:solidFill>
                  <a:schemeClr val="tx1"/>
                </a:solidFill>
                <a:hlinkClick r:id="rId2"/>
              </a:rPr>
              <a:t>така</a:t>
            </a:r>
            <a:r>
              <a:rPr lang="ru-RU" b="1" u="sng" dirty="0">
                <a:solidFill>
                  <a:schemeClr val="tx1"/>
                </a:solidFill>
                <a:hlinkClick r:id="rId2"/>
              </a:rPr>
              <a:t> и ОПЛ - </a:t>
            </a:r>
            <a:r>
              <a:rPr lang="ru-RU" b="1" u="sng" dirty="0" err="1">
                <a:solidFill>
                  <a:schemeClr val="tx1"/>
                </a:solidFill>
                <a:hlinkClick r:id="rId2"/>
              </a:rPr>
              <a:t>относно</a:t>
            </a:r>
            <a:r>
              <a:rPr lang="ru-RU" b="1" u="sng" dirty="0">
                <a:solidFill>
                  <a:schemeClr val="tx1"/>
                </a:solidFill>
                <a:hlinkClick r:id="rId2"/>
              </a:rPr>
              <a:t> </a:t>
            </a:r>
            <a:r>
              <a:rPr lang="ru-RU" b="1" u="sng" dirty="0" err="1">
                <a:solidFill>
                  <a:schemeClr val="tx1"/>
                </a:solidFill>
                <a:hlinkClick r:id="rId2"/>
              </a:rPr>
              <a:t>предписването</a:t>
            </a:r>
            <a:r>
              <a:rPr lang="ru-RU" u="sng" dirty="0" smtClean="0">
                <a:hlinkClick r:id="rId2"/>
              </a:rPr>
              <a:t>.</a:t>
            </a:r>
          </a:p>
          <a:p>
            <a:r>
              <a:rPr lang="ru-RU" u="sng" dirty="0" smtClean="0">
                <a:hlinkClick r:id="rId2"/>
              </a:rPr>
              <a:t>Чл.48: </a:t>
            </a:r>
            <a:r>
              <a:rPr lang="ru-RU" u="sng" dirty="0" err="1" smtClean="0">
                <a:solidFill>
                  <a:srgbClr val="FF0000"/>
                </a:solidFill>
                <a:hlinkClick r:id="rId2"/>
              </a:rPr>
              <a:t>Изисквания</a:t>
            </a:r>
            <a:r>
              <a:rPr lang="ru-RU" u="sng" dirty="0" smtClean="0">
                <a:solidFill>
                  <a:srgbClr val="FF0000"/>
                </a:solidFill>
                <a:hlinkClick r:id="rId2"/>
              </a:rPr>
              <a:t>:  </a:t>
            </a:r>
            <a:r>
              <a:rPr lang="ru-RU" u="sng" dirty="0" smtClean="0">
                <a:hlinkClick r:id="rId2"/>
              </a:rPr>
              <a:t>МКБ код, КХП, </a:t>
            </a:r>
            <a:r>
              <a:rPr lang="ru-RU" u="sng" dirty="0" err="1" smtClean="0">
                <a:hlinkClick r:id="rId2"/>
              </a:rPr>
              <a:t>кодове</a:t>
            </a:r>
            <a:r>
              <a:rPr lang="ru-RU" u="sng" dirty="0" smtClean="0">
                <a:hlinkClick r:id="rId2"/>
              </a:rPr>
              <a:t> на специалист, </a:t>
            </a:r>
            <a:r>
              <a:rPr lang="ru-RU" u="sng" dirty="0" err="1" smtClean="0">
                <a:hlinkClick r:id="rId2"/>
              </a:rPr>
              <a:t>назначаващ</a:t>
            </a:r>
            <a:r>
              <a:rPr lang="ru-RU" u="sng" dirty="0" smtClean="0">
                <a:hlinkClick r:id="rId2"/>
              </a:rPr>
              <a:t> </a:t>
            </a:r>
            <a:r>
              <a:rPr lang="ru-RU" u="sng" dirty="0" err="1" smtClean="0">
                <a:hlinkClick r:id="rId2"/>
              </a:rPr>
              <a:t>терапията</a:t>
            </a:r>
            <a:r>
              <a:rPr lang="ru-RU" u="sng" dirty="0" smtClean="0">
                <a:hlinkClick r:id="rId2"/>
              </a:rPr>
              <a:t>, / Приложение 6/.</a:t>
            </a:r>
            <a:endParaRPr lang="ru-RU" u="sng" dirty="0">
              <a:hlinkClick r:id="rId2"/>
            </a:endParaRPr>
          </a:p>
          <a:p>
            <a:endParaRPr lang="en-US" dirty="0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0516" y="4640072"/>
            <a:ext cx="2867025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140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b="1" dirty="0" smtClean="0"/>
              <a:t>Въпрос: </a:t>
            </a:r>
            <a:r>
              <a:rPr lang="ru-RU" dirty="0"/>
              <a:t>Д</a:t>
            </a:r>
            <a:r>
              <a:rPr lang="ru-RU" dirty="0" smtClean="0"/>
              <a:t>опуска ли се </a:t>
            </a:r>
            <a:r>
              <a:rPr lang="ru-RU" dirty="0" err="1" smtClean="0"/>
              <a:t>дублиране</a:t>
            </a:r>
            <a:r>
              <a:rPr lang="ru-RU" dirty="0" smtClean="0"/>
              <a:t> </a:t>
            </a:r>
            <a:r>
              <a:rPr lang="ru-RU" dirty="0"/>
              <a:t>на </a:t>
            </a:r>
            <a:r>
              <a:rPr lang="ru-RU" dirty="0" err="1"/>
              <a:t>предписанията</a:t>
            </a:r>
            <a:r>
              <a:rPr lang="ru-RU" dirty="0"/>
              <a:t> в </a:t>
            </a:r>
            <a:r>
              <a:rPr lang="ru-RU" dirty="0" err="1"/>
              <a:t>рамките</a:t>
            </a:r>
            <a:r>
              <a:rPr lang="ru-RU" dirty="0"/>
              <a:t> на </a:t>
            </a:r>
            <a:r>
              <a:rPr lang="ru-RU" dirty="0" err="1"/>
              <a:t>валидност</a:t>
            </a:r>
            <a:r>
              <a:rPr lang="ru-RU" dirty="0"/>
              <a:t> на </a:t>
            </a:r>
            <a:r>
              <a:rPr lang="ru-RU" dirty="0" err="1"/>
              <a:t>рецептурната</a:t>
            </a:r>
            <a:r>
              <a:rPr lang="ru-RU" dirty="0"/>
              <a:t> бланка </a:t>
            </a:r>
            <a:r>
              <a:rPr lang="ru-RU" dirty="0" smtClean="0"/>
              <a:t>5 и 5а</a:t>
            </a:r>
            <a:r>
              <a:rPr lang="bg-BG" dirty="0" smtClean="0"/>
              <a:t>?</a:t>
            </a:r>
            <a:endParaRPr lang="en-US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bg-BG" b="1" dirty="0" smtClean="0">
                <a:solidFill>
                  <a:srgbClr val="FF0000"/>
                </a:solidFill>
              </a:rPr>
              <a:t>НЕ се допуска! </a:t>
            </a:r>
          </a:p>
          <a:p>
            <a:r>
              <a:rPr lang="en-US" dirty="0" smtClean="0"/>
              <a:t>3</a:t>
            </a:r>
            <a:r>
              <a:rPr lang="en-US" dirty="0"/>
              <a:t>) </a:t>
            </a:r>
            <a:r>
              <a:rPr lang="ru-RU" dirty="0"/>
              <a:t>Не се допуска </a:t>
            </a:r>
            <a:r>
              <a:rPr lang="ru-RU" dirty="0" err="1"/>
              <a:t>дублиране</a:t>
            </a:r>
            <a:r>
              <a:rPr lang="ru-RU" dirty="0"/>
              <a:t> на </a:t>
            </a:r>
            <a:r>
              <a:rPr lang="ru-RU" dirty="0" err="1"/>
              <a:t>предписанията</a:t>
            </a:r>
            <a:r>
              <a:rPr lang="ru-RU" dirty="0"/>
              <a:t> </a:t>
            </a:r>
            <a:r>
              <a:rPr lang="ru-RU" b="1" dirty="0"/>
              <a:t>в </a:t>
            </a:r>
            <a:r>
              <a:rPr lang="ru-RU" b="1" dirty="0" err="1">
                <a:solidFill>
                  <a:srgbClr val="FF0000"/>
                </a:solidFill>
              </a:rPr>
              <a:t>рамките</a:t>
            </a:r>
            <a:r>
              <a:rPr lang="ru-RU" b="1" dirty="0">
                <a:solidFill>
                  <a:srgbClr val="FF0000"/>
                </a:solidFill>
              </a:rPr>
              <a:t> на </a:t>
            </a:r>
            <a:r>
              <a:rPr lang="ru-RU" b="1" dirty="0" err="1">
                <a:solidFill>
                  <a:srgbClr val="FF0000"/>
                </a:solidFill>
              </a:rPr>
              <a:t>валидност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/>
              <a:t>на </a:t>
            </a:r>
            <a:r>
              <a:rPr lang="ru-RU" b="1" dirty="0" err="1"/>
              <a:t>рецептурната</a:t>
            </a:r>
            <a:r>
              <a:rPr lang="ru-RU" b="1" dirty="0"/>
              <a:t> бланка</a:t>
            </a:r>
            <a:r>
              <a:rPr lang="ru-RU" dirty="0"/>
              <a:t> </a:t>
            </a:r>
            <a:r>
              <a:rPr lang="ru-RU" dirty="0" err="1"/>
              <a:t>съгласно</a:t>
            </a:r>
            <a:r>
              <a:rPr lang="ru-RU" dirty="0"/>
              <a:t> </a:t>
            </a:r>
            <a:r>
              <a:rPr lang="ru-RU" b="1" dirty="0" err="1"/>
              <a:t>Наредба</a:t>
            </a:r>
            <a:r>
              <a:rPr lang="ru-RU" b="1" dirty="0"/>
              <a:t> № 4 </a:t>
            </a:r>
            <a:r>
              <a:rPr lang="ru-RU" dirty="0"/>
              <a:t>от 2009 г</a:t>
            </a:r>
            <a:r>
              <a:rPr lang="ru-RU" dirty="0" smtClean="0"/>
              <a:t>.</a:t>
            </a:r>
          </a:p>
          <a:p>
            <a:pPr marL="45720" indent="0">
              <a:buNone/>
            </a:pPr>
            <a:r>
              <a:rPr lang="ru-RU" dirty="0" smtClean="0"/>
              <a:t>                                     </a:t>
            </a:r>
            <a:r>
              <a:rPr lang="ru-RU" b="1" dirty="0" smtClean="0"/>
              <a:t>Рамки на </a:t>
            </a:r>
            <a:r>
              <a:rPr lang="ru-RU" b="1" dirty="0" err="1" smtClean="0"/>
              <a:t>валидност</a:t>
            </a:r>
            <a:r>
              <a:rPr lang="ru-RU" b="1" dirty="0" smtClean="0"/>
              <a:t> </a:t>
            </a:r>
            <a:r>
              <a:rPr lang="ru-RU" b="1" dirty="0" err="1" smtClean="0"/>
              <a:t>според</a:t>
            </a:r>
            <a:r>
              <a:rPr lang="ru-RU" b="1" dirty="0" smtClean="0"/>
              <a:t> </a:t>
            </a:r>
            <a:r>
              <a:rPr lang="ru-RU" b="1" dirty="0" err="1" smtClean="0"/>
              <a:t>Наредба</a:t>
            </a:r>
            <a:r>
              <a:rPr lang="ru-RU" b="1" dirty="0" smtClean="0"/>
              <a:t> 4:</a:t>
            </a:r>
          </a:p>
          <a:p>
            <a:r>
              <a:rPr lang="ru-RU" b="1" dirty="0"/>
              <a:t>Чл. 30.</a:t>
            </a:r>
            <a:r>
              <a:rPr lang="ru-RU" dirty="0"/>
              <a:t> (1) </a:t>
            </a:r>
            <a:r>
              <a:rPr lang="ru-RU" dirty="0" err="1"/>
              <a:t>Рецептите</a:t>
            </a:r>
            <a:r>
              <a:rPr lang="ru-RU" dirty="0"/>
              <a:t>, </a:t>
            </a:r>
            <a:r>
              <a:rPr lang="ru-RU" dirty="0" err="1"/>
              <a:t>изписани</a:t>
            </a:r>
            <a:r>
              <a:rPr lang="ru-RU" dirty="0"/>
              <a:t> по </a:t>
            </a:r>
            <a:r>
              <a:rPr lang="ru-RU" dirty="0" err="1"/>
              <a:t>реда</a:t>
            </a:r>
            <a:r>
              <a:rPr lang="ru-RU" dirty="0"/>
              <a:t> на </a:t>
            </a:r>
            <a:r>
              <a:rPr lang="ru-RU" dirty="0" err="1"/>
              <a:t>този</a:t>
            </a:r>
            <a:r>
              <a:rPr lang="ru-RU" dirty="0"/>
              <a:t> раздел, </a:t>
            </a:r>
            <a:r>
              <a:rPr lang="ru-RU" dirty="0" err="1"/>
              <a:t>имат</a:t>
            </a:r>
            <a:r>
              <a:rPr lang="ru-RU" dirty="0"/>
              <a:t> </a:t>
            </a:r>
            <a:r>
              <a:rPr lang="ru-RU" b="1" dirty="0">
                <a:solidFill>
                  <a:srgbClr val="FF0000"/>
                </a:solidFill>
              </a:rPr>
              <a:t>срок на </a:t>
            </a:r>
            <a:r>
              <a:rPr lang="ru-RU" b="1" dirty="0" err="1">
                <a:solidFill>
                  <a:srgbClr val="FF0000"/>
                </a:solidFill>
              </a:rPr>
              <a:t>валидност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dirty="0"/>
              <a:t>считано от </a:t>
            </a:r>
            <a:r>
              <a:rPr lang="ru-RU" dirty="0" err="1"/>
              <a:t>датата</a:t>
            </a:r>
            <a:r>
              <a:rPr lang="ru-RU" dirty="0"/>
              <a:t> на </a:t>
            </a:r>
            <a:r>
              <a:rPr lang="ru-RU" dirty="0" err="1"/>
              <a:t>издаване</a:t>
            </a:r>
            <a:r>
              <a:rPr lang="ru-RU" dirty="0"/>
              <a:t>, </a:t>
            </a:r>
            <a:r>
              <a:rPr lang="ru-RU" dirty="0" err="1"/>
              <a:t>както</a:t>
            </a:r>
            <a:r>
              <a:rPr lang="ru-RU" dirty="0"/>
              <a:t> </a:t>
            </a:r>
            <a:r>
              <a:rPr lang="ru-RU" dirty="0" err="1"/>
              <a:t>следва</a:t>
            </a:r>
            <a:r>
              <a:rPr lang="ru-RU" dirty="0"/>
              <a:t>:</a:t>
            </a:r>
          </a:p>
          <a:p>
            <a:r>
              <a:rPr lang="ru-RU" dirty="0"/>
              <a:t>1. </a:t>
            </a:r>
            <a:r>
              <a:rPr lang="ru-RU" b="1" dirty="0">
                <a:solidFill>
                  <a:srgbClr val="FF0000"/>
                </a:solidFill>
              </a:rPr>
              <a:t>до 15 </a:t>
            </a:r>
            <a:r>
              <a:rPr lang="ru-RU" b="1" dirty="0" err="1">
                <a:solidFill>
                  <a:srgbClr val="FF0000"/>
                </a:solidFill>
              </a:rPr>
              <a:t>календарни</a:t>
            </a:r>
            <a:r>
              <a:rPr lang="ru-RU" b="1" dirty="0">
                <a:solidFill>
                  <a:srgbClr val="FF0000"/>
                </a:solidFill>
              </a:rPr>
              <a:t> дни </a:t>
            </a:r>
            <a:r>
              <a:rPr lang="ru-RU" dirty="0"/>
              <a:t>- за </a:t>
            </a:r>
            <a:r>
              <a:rPr lang="ru-RU" dirty="0" err="1"/>
              <a:t>рецептурна</a:t>
            </a:r>
            <a:r>
              <a:rPr lang="ru-RU" dirty="0"/>
              <a:t> бланка (образец МЗ - НЗОК № 5 по приложение № 6) и за </a:t>
            </a:r>
            <a:r>
              <a:rPr lang="ru-RU" dirty="0" err="1"/>
              <a:t>отрязък</a:t>
            </a:r>
            <a:r>
              <a:rPr lang="ru-RU" dirty="0"/>
              <a:t> А от </a:t>
            </a:r>
            <a:r>
              <a:rPr lang="ru-RU" dirty="0" err="1"/>
              <a:t>рецептурна</a:t>
            </a:r>
            <a:r>
              <a:rPr lang="ru-RU" dirty="0"/>
              <a:t> бланка (образец МЗ - НЗОК № 5А по приложение № 7);</a:t>
            </a:r>
          </a:p>
          <a:p>
            <a:r>
              <a:rPr lang="ru-RU" dirty="0"/>
              <a:t>2. </a:t>
            </a:r>
            <a:r>
              <a:rPr lang="ru-RU" b="1" dirty="0">
                <a:solidFill>
                  <a:srgbClr val="FF0000"/>
                </a:solidFill>
              </a:rPr>
              <a:t>до 45 </a:t>
            </a:r>
            <a:r>
              <a:rPr lang="ru-RU" b="1" dirty="0" err="1">
                <a:solidFill>
                  <a:srgbClr val="FF0000"/>
                </a:solidFill>
              </a:rPr>
              <a:t>календарни</a:t>
            </a:r>
            <a:r>
              <a:rPr lang="ru-RU" b="1" dirty="0">
                <a:solidFill>
                  <a:srgbClr val="FF0000"/>
                </a:solidFill>
              </a:rPr>
              <a:t> дни </a:t>
            </a:r>
            <a:r>
              <a:rPr lang="ru-RU" dirty="0"/>
              <a:t>- за </a:t>
            </a:r>
            <a:r>
              <a:rPr lang="ru-RU" dirty="0" err="1"/>
              <a:t>отрязък</a:t>
            </a:r>
            <a:r>
              <a:rPr lang="ru-RU" dirty="0"/>
              <a:t> В от </a:t>
            </a:r>
            <a:r>
              <a:rPr lang="ru-RU" dirty="0" err="1"/>
              <a:t>рецептурна</a:t>
            </a:r>
            <a:r>
              <a:rPr lang="ru-RU" dirty="0"/>
              <a:t> бланка (образец МЗ - НЗОК № 5А по приложение № 7);</a:t>
            </a:r>
          </a:p>
          <a:p>
            <a:r>
              <a:rPr lang="ru-RU" dirty="0"/>
              <a:t>3. </a:t>
            </a:r>
            <a:r>
              <a:rPr lang="ru-RU" b="1" dirty="0">
                <a:solidFill>
                  <a:srgbClr val="FF0000"/>
                </a:solidFill>
              </a:rPr>
              <a:t>до 75 </a:t>
            </a:r>
            <a:r>
              <a:rPr lang="ru-RU" b="1" dirty="0" err="1">
                <a:solidFill>
                  <a:srgbClr val="FF0000"/>
                </a:solidFill>
              </a:rPr>
              <a:t>календарни</a:t>
            </a:r>
            <a:r>
              <a:rPr lang="ru-RU" b="1" dirty="0">
                <a:solidFill>
                  <a:srgbClr val="FF0000"/>
                </a:solidFill>
              </a:rPr>
              <a:t> дни </a:t>
            </a:r>
            <a:r>
              <a:rPr lang="ru-RU" dirty="0"/>
              <a:t>- за </a:t>
            </a:r>
            <a:r>
              <a:rPr lang="ru-RU" dirty="0" err="1"/>
              <a:t>отрязък</a:t>
            </a:r>
            <a:r>
              <a:rPr lang="ru-RU" dirty="0"/>
              <a:t> С от </a:t>
            </a:r>
            <a:r>
              <a:rPr lang="ru-RU" dirty="0" err="1"/>
              <a:t>рецептурна</a:t>
            </a:r>
            <a:r>
              <a:rPr lang="ru-RU" dirty="0"/>
              <a:t> бланка (образец МЗ - НЗОК № 5А по приложение № 7).</a:t>
            </a:r>
          </a:p>
          <a:p>
            <a:endParaRPr lang="ru-RU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99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402080" y="650240"/>
            <a:ext cx="9509760" cy="1233424"/>
          </a:xfrm>
        </p:spPr>
        <p:txBody>
          <a:bodyPr/>
          <a:lstStyle/>
          <a:p>
            <a:pPr algn="ctr"/>
            <a:r>
              <a:rPr lang="bg-BG" b="1" dirty="0" smtClean="0"/>
              <a:t>Въпрос</a:t>
            </a:r>
            <a:r>
              <a:rPr lang="bg-BG" dirty="0" smtClean="0"/>
              <a:t>: Какви са сроковете на изпълнение на отрязъците в аптеката? </a:t>
            </a:r>
            <a:endParaRPr lang="en-US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ru-RU" dirty="0" smtClean="0"/>
              <a:t>  </a:t>
            </a:r>
            <a:r>
              <a:rPr lang="ru-RU" dirty="0" err="1" smtClean="0"/>
              <a:t>Отделните</a:t>
            </a:r>
            <a:r>
              <a:rPr lang="ru-RU" dirty="0" smtClean="0"/>
              <a:t> </a:t>
            </a:r>
            <a:r>
              <a:rPr lang="ru-RU" dirty="0" err="1"/>
              <a:t>отрязъци</a:t>
            </a:r>
            <a:r>
              <a:rPr lang="ru-RU" dirty="0"/>
              <a:t> на </a:t>
            </a:r>
            <a:r>
              <a:rPr lang="ru-RU" dirty="0" err="1"/>
              <a:t>рецептурна</a:t>
            </a:r>
            <a:r>
              <a:rPr lang="ru-RU" dirty="0"/>
              <a:t> бланка (образец МЗ - НЗОК № 5А по приложение № 7) се </a:t>
            </a:r>
            <a:r>
              <a:rPr lang="ru-RU" dirty="0" err="1"/>
              <a:t>изпълняват</a:t>
            </a:r>
            <a:r>
              <a:rPr lang="ru-RU" dirty="0"/>
              <a:t> </a:t>
            </a:r>
            <a:r>
              <a:rPr lang="ru-RU" dirty="0" err="1"/>
              <a:t>последователно</a:t>
            </a:r>
            <a:r>
              <a:rPr lang="ru-RU" dirty="0"/>
              <a:t> в </a:t>
            </a:r>
            <a:r>
              <a:rPr lang="ru-RU" dirty="0" err="1"/>
              <a:t>следните</a:t>
            </a:r>
            <a:r>
              <a:rPr lang="ru-RU" dirty="0"/>
              <a:t> </a:t>
            </a:r>
            <a:r>
              <a:rPr lang="ru-RU" dirty="0" err="1"/>
              <a:t>срокове</a:t>
            </a:r>
            <a:r>
              <a:rPr lang="ru-RU" dirty="0"/>
              <a:t> </a:t>
            </a:r>
            <a:r>
              <a:rPr lang="ru-RU" b="1" dirty="0"/>
              <a:t>считано от </a:t>
            </a:r>
            <a:r>
              <a:rPr lang="ru-RU" b="1" dirty="0" err="1"/>
              <a:t>датата</a:t>
            </a:r>
            <a:r>
              <a:rPr lang="ru-RU" b="1" dirty="0"/>
              <a:t> на </a:t>
            </a:r>
            <a:r>
              <a:rPr lang="ru-RU" b="1" dirty="0" err="1"/>
              <a:t>издаването</a:t>
            </a:r>
            <a:r>
              <a:rPr lang="ru-RU" b="1" dirty="0"/>
              <a:t> и</a:t>
            </a:r>
            <a:r>
              <a:rPr lang="ru-RU" dirty="0"/>
              <a:t>, </a:t>
            </a:r>
            <a:r>
              <a:rPr lang="ru-RU" dirty="0" err="1"/>
              <a:t>съответно</a:t>
            </a:r>
            <a:r>
              <a:rPr lang="ru-RU" dirty="0"/>
              <a:t> - </a:t>
            </a:r>
            <a:r>
              <a:rPr lang="ru-RU" b="1" dirty="0" err="1"/>
              <a:t>датата</a:t>
            </a:r>
            <a:r>
              <a:rPr lang="ru-RU" b="1" dirty="0"/>
              <a:t> на </a:t>
            </a:r>
            <a:r>
              <a:rPr lang="ru-RU" b="1" dirty="0" err="1"/>
              <a:t>отпускане</a:t>
            </a:r>
            <a:r>
              <a:rPr lang="ru-RU" b="1" dirty="0"/>
              <a:t> </a:t>
            </a:r>
            <a:r>
              <a:rPr lang="ru-RU" dirty="0"/>
              <a:t>на </a:t>
            </a:r>
            <a:r>
              <a:rPr lang="ru-RU" dirty="0" err="1"/>
              <a:t>предходното</a:t>
            </a:r>
            <a:r>
              <a:rPr lang="ru-RU" dirty="0"/>
              <a:t> количество от </a:t>
            </a:r>
            <a:r>
              <a:rPr lang="ru-RU" dirty="0" err="1"/>
              <a:t>предписаните</a:t>
            </a:r>
            <a:r>
              <a:rPr lang="ru-RU" dirty="0"/>
              <a:t> </a:t>
            </a:r>
            <a:r>
              <a:rPr lang="ru-RU" dirty="0" err="1"/>
              <a:t>продукти</a:t>
            </a:r>
            <a:r>
              <a:rPr lang="ru-RU" dirty="0"/>
              <a:t>:</a:t>
            </a:r>
            <a:endParaRPr lang="ru-RU" b="1" dirty="0" smtClean="0"/>
          </a:p>
          <a:p>
            <a:r>
              <a:rPr lang="ru-RU" b="1" dirty="0" smtClean="0"/>
              <a:t>1</a:t>
            </a:r>
            <a:r>
              <a:rPr lang="ru-RU" b="1" dirty="0"/>
              <a:t>. </a:t>
            </a:r>
            <a:r>
              <a:rPr lang="ru-RU" b="1" dirty="0">
                <a:solidFill>
                  <a:srgbClr val="FF0000"/>
                </a:solidFill>
              </a:rPr>
              <a:t>до 15 </a:t>
            </a:r>
            <a:r>
              <a:rPr lang="ru-RU" b="1" dirty="0" err="1">
                <a:solidFill>
                  <a:srgbClr val="FF0000"/>
                </a:solidFill>
              </a:rPr>
              <a:t>календарни</a:t>
            </a:r>
            <a:r>
              <a:rPr lang="ru-RU" b="1" dirty="0">
                <a:solidFill>
                  <a:srgbClr val="FF0000"/>
                </a:solidFill>
              </a:rPr>
              <a:t> дни </a:t>
            </a:r>
            <a:r>
              <a:rPr lang="ru-RU" b="1" dirty="0"/>
              <a:t>- за </a:t>
            </a:r>
            <a:r>
              <a:rPr lang="ru-RU" b="1" dirty="0" err="1"/>
              <a:t>отрязък</a:t>
            </a:r>
            <a:r>
              <a:rPr lang="ru-RU" b="1" dirty="0"/>
              <a:t> А;</a:t>
            </a:r>
          </a:p>
          <a:p>
            <a:r>
              <a:rPr lang="ru-RU" b="1" dirty="0" smtClean="0"/>
              <a:t>2. </a:t>
            </a:r>
            <a:r>
              <a:rPr lang="ru-RU" b="1" dirty="0" smtClean="0">
                <a:solidFill>
                  <a:srgbClr val="FF0000"/>
                </a:solidFill>
              </a:rPr>
              <a:t>от </a:t>
            </a:r>
            <a:r>
              <a:rPr lang="ru-RU" b="1" dirty="0">
                <a:solidFill>
                  <a:srgbClr val="FF0000"/>
                </a:solidFill>
              </a:rPr>
              <a:t>25 до 45 </a:t>
            </a:r>
            <a:r>
              <a:rPr lang="ru-RU" b="1" dirty="0" err="1">
                <a:solidFill>
                  <a:srgbClr val="FF0000"/>
                </a:solidFill>
              </a:rPr>
              <a:t>календарни</a:t>
            </a:r>
            <a:r>
              <a:rPr lang="ru-RU" b="1" dirty="0">
                <a:solidFill>
                  <a:srgbClr val="FF0000"/>
                </a:solidFill>
              </a:rPr>
              <a:t> дни </a:t>
            </a:r>
            <a:r>
              <a:rPr lang="ru-RU" b="1" dirty="0"/>
              <a:t>- за </a:t>
            </a:r>
            <a:r>
              <a:rPr lang="ru-RU" b="1" dirty="0" err="1"/>
              <a:t>отрязък</a:t>
            </a:r>
            <a:r>
              <a:rPr lang="ru-RU" b="1" dirty="0"/>
              <a:t> В;</a:t>
            </a:r>
          </a:p>
          <a:p>
            <a:r>
              <a:rPr lang="ru-RU" b="1" dirty="0"/>
              <a:t>3. </a:t>
            </a:r>
            <a:r>
              <a:rPr lang="ru-RU" b="1" dirty="0" smtClean="0">
                <a:solidFill>
                  <a:srgbClr val="FF0000"/>
                </a:solidFill>
              </a:rPr>
              <a:t>от</a:t>
            </a:r>
            <a:r>
              <a:rPr lang="ru-RU" b="1" dirty="0" smtClean="0"/>
              <a:t> </a:t>
            </a:r>
            <a:r>
              <a:rPr lang="ru-RU" b="1" dirty="0">
                <a:solidFill>
                  <a:srgbClr val="FF0000"/>
                </a:solidFill>
              </a:rPr>
              <a:t>50 до 75 </a:t>
            </a:r>
            <a:r>
              <a:rPr lang="ru-RU" b="1" dirty="0" err="1">
                <a:solidFill>
                  <a:srgbClr val="FF0000"/>
                </a:solidFill>
              </a:rPr>
              <a:t>календарни</a:t>
            </a:r>
            <a:r>
              <a:rPr lang="ru-RU" b="1" dirty="0">
                <a:solidFill>
                  <a:srgbClr val="FF0000"/>
                </a:solidFill>
              </a:rPr>
              <a:t> дни </a:t>
            </a:r>
            <a:r>
              <a:rPr lang="ru-RU" b="1" dirty="0"/>
              <a:t>- за </a:t>
            </a:r>
            <a:r>
              <a:rPr lang="ru-RU" b="1" dirty="0" err="1"/>
              <a:t>отрязък</a:t>
            </a:r>
            <a:r>
              <a:rPr lang="ru-RU" b="1" dirty="0"/>
              <a:t> С.</a:t>
            </a:r>
          </a:p>
          <a:p>
            <a:endParaRPr lang="en-US" dirty="0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6883" y="2524259"/>
            <a:ext cx="2412781" cy="3960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69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b="1" dirty="0" smtClean="0"/>
              <a:t>Въпрос</a:t>
            </a:r>
            <a:r>
              <a:rPr lang="bg-BG" dirty="0" smtClean="0"/>
              <a:t>: Мога ли да предпиша повече от едно лекарство по протокол на една рецептурна бланка? </a:t>
            </a:r>
            <a:endParaRPr lang="en-US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b="1" dirty="0" smtClean="0">
                <a:solidFill>
                  <a:srgbClr val="FF0000"/>
                </a:solidFill>
              </a:rPr>
              <a:t>ДА!</a:t>
            </a:r>
          </a:p>
          <a:p>
            <a:r>
              <a:rPr lang="bg-BG" dirty="0" smtClean="0"/>
              <a:t>ЧЛ.49 </a:t>
            </a:r>
            <a:r>
              <a:rPr lang="en-US" dirty="0" smtClean="0"/>
              <a:t>(</a:t>
            </a:r>
            <a:r>
              <a:rPr lang="en-US" b="1" dirty="0" smtClean="0"/>
              <a:t>6</a:t>
            </a:r>
            <a:r>
              <a:rPr lang="en-US" b="1" dirty="0"/>
              <a:t>) </a:t>
            </a:r>
            <a:r>
              <a:rPr lang="ru-RU" b="1" dirty="0" err="1">
                <a:solidFill>
                  <a:srgbClr val="FF0000"/>
                </a:solidFill>
              </a:rPr>
              <a:t>Предписаните</a:t>
            </a:r>
            <a:r>
              <a:rPr lang="ru-RU" b="1" dirty="0">
                <a:solidFill>
                  <a:srgbClr val="FF0000"/>
                </a:solidFill>
              </a:rPr>
              <a:t> с един протокол </a:t>
            </a:r>
            <a:r>
              <a:rPr lang="ru-RU" b="1" dirty="0" err="1">
                <a:solidFill>
                  <a:srgbClr val="FF0000"/>
                </a:solidFill>
              </a:rPr>
              <a:t>лекарствени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продукти</a:t>
            </a:r>
            <a:r>
              <a:rPr lang="ru-RU" b="1" dirty="0">
                <a:solidFill>
                  <a:srgbClr val="FF0000"/>
                </a:solidFill>
              </a:rPr>
              <a:t> се </a:t>
            </a:r>
            <a:r>
              <a:rPr lang="ru-RU" b="1" dirty="0" err="1">
                <a:solidFill>
                  <a:srgbClr val="FF0000"/>
                </a:solidFill>
              </a:rPr>
              <a:t>предписват</a:t>
            </a:r>
            <a:r>
              <a:rPr lang="ru-RU" b="1" dirty="0">
                <a:solidFill>
                  <a:srgbClr val="FF0000"/>
                </a:solidFill>
              </a:rPr>
              <a:t> с </a:t>
            </a:r>
            <a:r>
              <a:rPr lang="ru-RU" b="1" dirty="0" err="1">
                <a:solidFill>
                  <a:srgbClr val="FF0000"/>
                </a:solidFill>
              </a:rPr>
              <a:t>една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рецептурна</a:t>
            </a:r>
            <a:r>
              <a:rPr lang="ru-RU" b="1" dirty="0">
                <a:solidFill>
                  <a:srgbClr val="FF0000"/>
                </a:solidFill>
              </a:rPr>
              <a:t> бланка. </a:t>
            </a:r>
            <a:endParaRPr lang="ru-RU" b="1" dirty="0" smtClean="0">
              <a:solidFill>
                <a:srgbClr val="FF0000"/>
              </a:solidFill>
            </a:endParaRPr>
          </a:p>
          <a:p>
            <a:pPr marL="45720" indent="0">
              <a:buNone/>
            </a:pPr>
            <a:r>
              <a:rPr lang="ru-RU" dirty="0" err="1" smtClean="0"/>
              <a:t>Това</a:t>
            </a:r>
            <a:r>
              <a:rPr lang="ru-RU" dirty="0" smtClean="0"/>
              <a:t> </a:t>
            </a:r>
            <a:r>
              <a:rPr lang="ru-RU" dirty="0"/>
              <a:t>правило се </a:t>
            </a:r>
            <a:r>
              <a:rPr lang="ru-RU" dirty="0" err="1"/>
              <a:t>прилага</a:t>
            </a:r>
            <a:r>
              <a:rPr lang="ru-RU" dirty="0"/>
              <a:t> и в </a:t>
            </a:r>
            <a:r>
              <a:rPr lang="ru-RU" dirty="0" err="1"/>
              <a:t>случаите</a:t>
            </a:r>
            <a:r>
              <a:rPr lang="ru-RU" dirty="0"/>
              <a:t>, </a:t>
            </a:r>
            <a:r>
              <a:rPr lang="ru-RU" dirty="0" err="1"/>
              <a:t>когато</a:t>
            </a:r>
            <a:r>
              <a:rPr lang="ru-RU" dirty="0"/>
              <a:t> с един протокол </a:t>
            </a:r>
            <a:r>
              <a:rPr lang="ru-RU" dirty="0" err="1"/>
              <a:t>са</a:t>
            </a:r>
            <a:r>
              <a:rPr lang="ru-RU" dirty="0"/>
              <a:t> </a:t>
            </a:r>
            <a:r>
              <a:rPr lang="ru-RU" dirty="0" err="1"/>
              <a:t>предписани</a:t>
            </a:r>
            <a:r>
              <a:rPr lang="ru-RU" dirty="0"/>
              <a:t> </a:t>
            </a:r>
            <a:r>
              <a:rPr lang="ru-RU" dirty="0" err="1"/>
              <a:t>медицински</a:t>
            </a:r>
            <a:r>
              <a:rPr lang="ru-RU" dirty="0"/>
              <a:t> изделия, </a:t>
            </a:r>
            <a:r>
              <a:rPr lang="ru-RU" dirty="0" err="1"/>
              <a:t>както</a:t>
            </a:r>
            <a:r>
              <a:rPr lang="ru-RU" dirty="0"/>
              <a:t> и </a:t>
            </a:r>
            <a:r>
              <a:rPr lang="ru-RU" dirty="0" err="1"/>
              <a:t>диетични</a:t>
            </a:r>
            <a:r>
              <a:rPr lang="ru-RU" dirty="0"/>
              <a:t> храни за </a:t>
            </a:r>
            <a:r>
              <a:rPr lang="ru-RU" dirty="0" err="1"/>
              <a:t>специални</a:t>
            </a:r>
            <a:r>
              <a:rPr lang="ru-RU" dirty="0"/>
              <a:t> </a:t>
            </a:r>
            <a:r>
              <a:rPr lang="ru-RU" dirty="0" err="1"/>
              <a:t>медицински</a:t>
            </a:r>
            <a:r>
              <a:rPr lang="ru-RU" dirty="0"/>
              <a:t> цели.</a:t>
            </a:r>
          </a:p>
          <a:p>
            <a:endParaRPr lang="en-US" dirty="0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5887" y="3965765"/>
            <a:ext cx="1800225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563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b="1" dirty="0" smtClean="0"/>
              <a:t>Въпрос</a:t>
            </a:r>
            <a:r>
              <a:rPr lang="bg-BG" dirty="0" smtClean="0"/>
              <a:t>: Какъв е срока на валидност на протоколите  от  1.1.2020г.? </a:t>
            </a:r>
            <a:endParaRPr lang="en-US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Чл. 59. (1) </a:t>
            </a:r>
            <a:r>
              <a:rPr lang="ru-RU" b="1" dirty="0" err="1"/>
              <a:t>Всеки</a:t>
            </a:r>
            <a:r>
              <a:rPr lang="ru-RU" b="1" dirty="0"/>
              <a:t> протокол се </a:t>
            </a:r>
            <a:r>
              <a:rPr lang="ru-RU" b="1" dirty="0" err="1"/>
              <a:t>издава</a:t>
            </a:r>
            <a:r>
              <a:rPr lang="ru-RU" b="1" dirty="0"/>
              <a:t> за </a:t>
            </a:r>
            <a:r>
              <a:rPr lang="ru-RU" b="1" dirty="0" err="1"/>
              <a:t>брой</a:t>
            </a:r>
            <a:r>
              <a:rPr lang="ru-RU" b="1" dirty="0"/>
              <a:t> </a:t>
            </a:r>
            <a:r>
              <a:rPr lang="ru-RU" b="1" dirty="0" err="1"/>
              <a:t>лечебни</a:t>
            </a:r>
            <a:r>
              <a:rPr lang="ru-RU" b="1" dirty="0"/>
              <a:t> </a:t>
            </a:r>
            <a:r>
              <a:rPr lang="ru-RU" b="1" dirty="0" err="1"/>
              <a:t>курсове</a:t>
            </a:r>
            <a:r>
              <a:rPr lang="ru-RU" b="1" dirty="0"/>
              <a:t> за </a:t>
            </a:r>
            <a:r>
              <a:rPr lang="ru-RU" b="1" dirty="0">
                <a:solidFill>
                  <a:srgbClr val="FF0000"/>
                </a:solidFill>
              </a:rPr>
              <a:t>срок до 365 </a:t>
            </a:r>
            <a:r>
              <a:rPr lang="ru-RU" b="1" dirty="0"/>
              <a:t>дни от </a:t>
            </a:r>
            <a:r>
              <a:rPr lang="ru-RU" b="1" dirty="0" err="1"/>
              <a:t>датата</a:t>
            </a:r>
            <a:r>
              <a:rPr lang="ru-RU" b="1" dirty="0"/>
              <a:t> на заверка в РЗОК</a:t>
            </a:r>
            <a:r>
              <a:rPr lang="ru-RU" b="1" dirty="0" smtClean="0"/>
              <a:t>.</a:t>
            </a:r>
          </a:p>
          <a:p>
            <a:endParaRPr lang="ru-RU" b="1" dirty="0"/>
          </a:p>
          <a:p>
            <a:endParaRPr lang="en-US" dirty="0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261" y="2601531"/>
            <a:ext cx="8517050" cy="406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347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b="1" dirty="0" smtClean="0"/>
              <a:t>Въпрос</a:t>
            </a:r>
            <a:r>
              <a:rPr lang="bg-BG" dirty="0" smtClean="0"/>
              <a:t>: Кога ОПЛ може да изготви протокол       за явяване пред ТЕЛК?</a:t>
            </a:r>
            <a:endParaRPr lang="en-US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Чл. 7</a:t>
            </a:r>
            <a:r>
              <a:rPr lang="en-US" dirty="0" smtClean="0"/>
              <a:t>4</a:t>
            </a:r>
            <a:r>
              <a:rPr lang="en-US" dirty="0"/>
              <a:t>. </a:t>
            </a:r>
            <a:r>
              <a:rPr lang="ru-RU" dirty="0"/>
              <a:t>П</a:t>
            </a:r>
            <a:r>
              <a:rPr lang="ru-RU" dirty="0" smtClean="0"/>
              <a:t>ри </a:t>
            </a:r>
            <a:r>
              <a:rPr lang="ru-RU" dirty="0" err="1"/>
              <a:t>трайно</a:t>
            </a:r>
            <a:r>
              <a:rPr lang="ru-RU" dirty="0"/>
              <a:t> </a:t>
            </a:r>
            <a:r>
              <a:rPr lang="ru-RU" dirty="0" err="1"/>
              <a:t>намалена</a:t>
            </a:r>
            <a:r>
              <a:rPr lang="ru-RU" dirty="0"/>
              <a:t> </a:t>
            </a:r>
            <a:r>
              <a:rPr lang="ru-RU" dirty="0" err="1"/>
              <a:t>работоспособност</a:t>
            </a:r>
            <a:r>
              <a:rPr lang="ru-RU" dirty="0"/>
              <a:t>, </a:t>
            </a:r>
            <a:r>
              <a:rPr lang="ru-RU" dirty="0" err="1"/>
              <a:t>която</a:t>
            </a:r>
            <a:r>
              <a:rPr lang="ru-RU" dirty="0"/>
              <a:t> </a:t>
            </a:r>
            <a:r>
              <a:rPr lang="ru-RU" b="1" dirty="0"/>
              <a:t>не е </a:t>
            </a:r>
            <a:r>
              <a:rPr lang="ru-RU" b="1" dirty="0" err="1"/>
              <a:t>предшествана</a:t>
            </a:r>
            <a:r>
              <a:rPr lang="ru-RU" b="1" dirty="0"/>
              <a:t> </a:t>
            </a:r>
            <a:r>
              <a:rPr lang="ru-RU" dirty="0"/>
              <a:t>от временна </a:t>
            </a:r>
            <a:r>
              <a:rPr lang="ru-RU" dirty="0" err="1"/>
              <a:t>неработоспособност</a:t>
            </a:r>
            <a:r>
              <a:rPr lang="ru-RU" dirty="0"/>
              <a:t> или </a:t>
            </a:r>
            <a:r>
              <a:rPr lang="ru-RU" dirty="0" err="1"/>
              <a:t>намалена</a:t>
            </a:r>
            <a:r>
              <a:rPr lang="ru-RU" dirty="0"/>
              <a:t> </a:t>
            </a:r>
            <a:r>
              <a:rPr lang="ru-RU" dirty="0" err="1"/>
              <a:t>възможност</a:t>
            </a:r>
            <a:r>
              <a:rPr lang="ru-RU" dirty="0"/>
              <a:t> за </a:t>
            </a:r>
            <a:r>
              <a:rPr lang="ru-RU" dirty="0" err="1"/>
              <a:t>социална</a:t>
            </a:r>
            <a:r>
              <a:rPr lang="ru-RU" dirty="0"/>
              <a:t> адаптация, </a:t>
            </a:r>
            <a:r>
              <a:rPr lang="ru-RU" b="1" dirty="0">
                <a:solidFill>
                  <a:srgbClr val="FF0000"/>
                </a:solidFill>
              </a:rPr>
              <a:t>ОПЛ </a:t>
            </a:r>
            <a:r>
              <a:rPr lang="ru-RU" b="1" dirty="0" err="1">
                <a:solidFill>
                  <a:srgbClr val="FF0000"/>
                </a:solidFill>
              </a:rPr>
              <a:t>насочва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dirty="0" err="1"/>
              <a:t>болния</a:t>
            </a:r>
            <a:r>
              <a:rPr lang="ru-RU" dirty="0"/>
              <a:t> </a:t>
            </a:r>
            <a:r>
              <a:rPr lang="ru-RU" dirty="0" err="1"/>
              <a:t>към</a:t>
            </a:r>
            <a:r>
              <a:rPr lang="ru-RU" dirty="0"/>
              <a:t> ТЕЛК с </a:t>
            </a:r>
            <a:r>
              <a:rPr lang="ru-RU" dirty="0" err="1"/>
              <a:t>медицинско</a:t>
            </a:r>
            <a:r>
              <a:rPr lang="ru-RU" dirty="0"/>
              <a:t> направление за ТЕЛК </a:t>
            </a:r>
            <a:r>
              <a:rPr lang="ru-RU" dirty="0" err="1"/>
              <a:t>съгласно</a:t>
            </a:r>
            <a:r>
              <a:rPr lang="ru-RU" dirty="0"/>
              <a:t> </a:t>
            </a:r>
            <a:r>
              <a:rPr lang="ru-RU" dirty="0" err="1"/>
              <a:t>Правилника</a:t>
            </a:r>
            <a:r>
              <a:rPr lang="ru-RU" dirty="0" smtClean="0"/>
              <a:t>.</a:t>
            </a:r>
          </a:p>
          <a:p>
            <a:r>
              <a:rPr lang="ru-RU" dirty="0"/>
              <a:t>Чл.77 2) </a:t>
            </a:r>
            <a:r>
              <a:rPr lang="ru-RU" dirty="0" err="1"/>
              <a:t>Когато</a:t>
            </a:r>
            <a:r>
              <a:rPr lang="ru-RU" dirty="0"/>
              <a:t> е </a:t>
            </a:r>
            <a:r>
              <a:rPr lang="ru-RU" dirty="0" err="1"/>
              <a:t>налице</a:t>
            </a:r>
            <a:r>
              <a:rPr lang="ru-RU" dirty="0"/>
              <a:t> </a:t>
            </a:r>
            <a:r>
              <a:rPr lang="ru-RU" dirty="0" err="1"/>
              <a:t>трайно</a:t>
            </a:r>
            <a:r>
              <a:rPr lang="ru-RU" dirty="0"/>
              <a:t> </a:t>
            </a:r>
            <a:r>
              <a:rPr lang="ru-RU" dirty="0" err="1"/>
              <a:t>намалена</a:t>
            </a:r>
            <a:r>
              <a:rPr lang="ru-RU" dirty="0"/>
              <a:t> </a:t>
            </a:r>
            <a:r>
              <a:rPr lang="ru-RU" dirty="0" err="1"/>
              <a:t>работоспособност</a:t>
            </a:r>
            <a:r>
              <a:rPr lang="ru-RU" dirty="0"/>
              <a:t>, </a:t>
            </a:r>
            <a:r>
              <a:rPr lang="ru-RU" dirty="0" err="1"/>
              <a:t>която</a:t>
            </a:r>
            <a:r>
              <a:rPr lang="ru-RU" dirty="0"/>
              <a:t> не е </a:t>
            </a:r>
            <a:r>
              <a:rPr lang="ru-RU" dirty="0" err="1"/>
              <a:t>предшествана</a:t>
            </a:r>
            <a:r>
              <a:rPr lang="ru-RU" dirty="0"/>
              <a:t> от временна </a:t>
            </a:r>
            <a:r>
              <a:rPr lang="ru-RU" dirty="0" err="1"/>
              <a:t>неработоспособност</a:t>
            </a:r>
            <a:r>
              <a:rPr lang="ru-RU" dirty="0"/>
              <a:t>, </a:t>
            </a:r>
            <a:r>
              <a:rPr lang="ru-RU" b="1" dirty="0">
                <a:solidFill>
                  <a:srgbClr val="FF0000"/>
                </a:solidFill>
              </a:rPr>
              <a:t>ОПЛ </a:t>
            </a:r>
            <a:r>
              <a:rPr lang="ru-RU" b="1" dirty="0" err="1">
                <a:solidFill>
                  <a:srgbClr val="FF0000"/>
                </a:solidFill>
              </a:rPr>
              <a:t>насочва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dirty="0" err="1"/>
              <a:t>болния</a:t>
            </a:r>
            <a:r>
              <a:rPr lang="ru-RU" dirty="0"/>
              <a:t> </a:t>
            </a:r>
            <a:r>
              <a:rPr lang="ru-RU" dirty="0" err="1"/>
              <a:t>към</a:t>
            </a:r>
            <a:r>
              <a:rPr lang="ru-RU" dirty="0"/>
              <a:t> ТЕЛК с </a:t>
            </a:r>
            <a:r>
              <a:rPr lang="ru-RU" dirty="0" err="1"/>
              <a:t>медицинско</a:t>
            </a:r>
            <a:r>
              <a:rPr lang="ru-RU" dirty="0"/>
              <a:t> направление за ТЕЛК </a:t>
            </a:r>
            <a:r>
              <a:rPr lang="ru-RU" dirty="0" err="1"/>
              <a:t>съгласно</a:t>
            </a:r>
            <a:r>
              <a:rPr lang="ru-RU" dirty="0"/>
              <a:t> </a:t>
            </a:r>
            <a:r>
              <a:rPr lang="ru-RU" dirty="0" err="1"/>
              <a:t>Правилника</a:t>
            </a:r>
            <a:r>
              <a:rPr lang="ru-RU" dirty="0" smtClean="0"/>
              <a:t>.</a:t>
            </a:r>
          </a:p>
          <a:p>
            <a:endParaRPr lang="en-US" dirty="0"/>
          </a:p>
        </p:txBody>
      </p:sp>
      <p:pic>
        <p:nvPicPr>
          <p:cNvPr id="5" name="Картина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714" y="4172756"/>
            <a:ext cx="6555347" cy="2253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869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b="1" dirty="0" smtClean="0"/>
              <a:t>Въпрос</a:t>
            </a:r>
            <a:r>
              <a:rPr lang="bg-BG" dirty="0" smtClean="0"/>
              <a:t>: С какъв талон насочваме към ЛКК за продължаване на ВН, ТЕЛК и др.?</a:t>
            </a:r>
            <a:endParaRPr lang="en-US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(2) При </a:t>
            </a:r>
            <a:r>
              <a:rPr lang="ru-RU" dirty="0" err="1"/>
              <a:t>подготовката</a:t>
            </a:r>
            <a:r>
              <a:rPr lang="ru-RU" dirty="0"/>
              <a:t> за ЛКК ЗОЛ се </a:t>
            </a:r>
            <a:r>
              <a:rPr lang="ru-RU" dirty="0" err="1"/>
              <a:t>насочва</a:t>
            </a:r>
            <a:r>
              <a:rPr lang="ru-RU" dirty="0"/>
              <a:t> за </a:t>
            </a:r>
            <a:r>
              <a:rPr lang="ru-RU" dirty="0" err="1"/>
              <a:t>прегледи</a:t>
            </a:r>
            <a:r>
              <a:rPr lang="ru-RU" dirty="0"/>
              <a:t> </a:t>
            </a:r>
            <a:r>
              <a:rPr lang="ru-RU" dirty="0" err="1"/>
              <a:t>към</a:t>
            </a:r>
            <a:r>
              <a:rPr lang="ru-RU" dirty="0"/>
              <a:t> </a:t>
            </a:r>
            <a:r>
              <a:rPr lang="ru-RU" dirty="0" err="1"/>
              <a:t>специалисти</a:t>
            </a:r>
            <a:r>
              <a:rPr lang="ru-RU" dirty="0"/>
              <a:t> от </a:t>
            </a:r>
            <a:r>
              <a:rPr lang="ru-RU" dirty="0" err="1"/>
              <a:t>лечебни</a:t>
            </a:r>
            <a:r>
              <a:rPr lang="ru-RU" dirty="0"/>
              <a:t> заведения за СИМП, </a:t>
            </a:r>
            <a:r>
              <a:rPr lang="ru-RU" dirty="0" err="1"/>
              <a:t>сключили</a:t>
            </a:r>
            <a:r>
              <a:rPr lang="ru-RU" dirty="0"/>
              <a:t> договор с НЗОК, </a:t>
            </a:r>
            <a:r>
              <a:rPr lang="ru-RU" b="1" dirty="0">
                <a:solidFill>
                  <a:schemeClr val="accent6"/>
                </a:solidFill>
              </a:rPr>
              <a:t>с „Талон за </a:t>
            </a:r>
            <a:r>
              <a:rPr lang="ru-RU" b="1" dirty="0" err="1">
                <a:solidFill>
                  <a:schemeClr val="accent6"/>
                </a:solidFill>
              </a:rPr>
              <a:t>медицинска</a:t>
            </a:r>
            <a:r>
              <a:rPr lang="ru-RU" b="1" dirty="0">
                <a:solidFill>
                  <a:schemeClr val="accent6"/>
                </a:solidFill>
              </a:rPr>
              <a:t> </a:t>
            </a:r>
            <a:r>
              <a:rPr lang="ru-RU" b="1" dirty="0" err="1">
                <a:solidFill>
                  <a:schemeClr val="accent6"/>
                </a:solidFill>
              </a:rPr>
              <a:t>експертиза</a:t>
            </a:r>
            <a:r>
              <a:rPr lang="ru-RU" b="1" dirty="0">
                <a:solidFill>
                  <a:schemeClr val="accent6"/>
                </a:solidFill>
              </a:rPr>
              <a:t>“ (</a:t>
            </a:r>
            <a:r>
              <a:rPr lang="ru-RU" b="1" dirty="0" err="1">
                <a:solidFill>
                  <a:schemeClr val="accent6"/>
                </a:solidFill>
              </a:rPr>
              <a:t>бл</a:t>
            </a:r>
            <a:r>
              <a:rPr lang="ru-RU" b="1" dirty="0">
                <a:solidFill>
                  <a:schemeClr val="accent6"/>
                </a:solidFill>
              </a:rPr>
              <a:t>. МЗ-НЗОК № 6</a:t>
            </a:r>
            <a:r>
              <a:rPr lang="ru-RU" b="1" dirty="0" smtClean="0">
                <a:solidFill>
                  <a:schemeClr val="accent6"/>
                </a:solidFill>
              </a:rPr>
              <a:t>).</a:t>
            </a:r>
          </a:p>
          <a:p>
            <a:endParaRPr lang="en-US" b="1" dirty="0">
              <a:solidFill>
                <a:schemeClr val="accent6"/>
              </a:solidFill>
            </a:endParaRPr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3206" y="3219718"/>
            <a:ext cx="4816699" cy="2809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74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467360"/>
            <a:ext cx="6897189" cy="1233424"/>
          </a:xfrm>
        </p:spPr>
        <p:txBody>
          <a:bodyPr>
            <a:normAutofit fontScale="90000"/>
          </a:bodyPr>
          <a:lstStyle/>
          <a:p>
            <a:pPr algn="ctr"/>
            <a:r>
              <a:rPr lang="bg-BG" b="1" dirty="0" smtClean="0"/>
              <a:t>Въпрос</a:t>
            </a:r>
            <a:r>
              <a:rPr lang="bg-BG" dirty="0" smtClean="0"/>
              <a:t>:  ЛКК след болнично лечение е издала БЛ за 6 дни.                                  Мога ли да ги продължа?</a:t>
            </a:r>
            <a:endParaRPr lang="en-US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sz="2400" b="1" dirty="0" smtClean="0">
                <a:solidFill>
                  <a:schemeClr val="accent6"/>
                </a:solidFill>
              </a:rPr>
              <a:t>                                     НЕ!</a:t>
            </a:r>
          </a:p>
          <a:p>
            <a:endParaRPr lang="bg-BG" sz="2400" b="1" dirty="0" smtClean="0">
              <a:solidFill>
                <a:schemeClr val="accent6"/>
              </a:solidFill>
            </a:endParaRPr>
          </a:p>
          <a:p>
            <a:r>
              <a:rPr lang="bg-BG" sz="2400" b="1" dirty="0" smtClean="0">
                <a:solidFill>
                  <a:schemeClr val="accent6"/>
                </a:solidFill>
              </a:rPr>
              <a:t>Продължаването на ВН след започната </a:t>
            </a:r>
          </a:p>
          <a:p>
            <a:r>
              <a:rPr lang="bg-BG" sz="2400" b="1" dirty="0" smtClean="0">
                <a:solidFill>
                  <a:schemeClr val="accent6"/>
                </a:solidFill>
              </a:rPr>
              <a:t>от ЛКК  може да стане единствено с ЛКК</a:t>
            </a:r>
            <a:endParaRPr lang="en-US" sz="2400" b="1" dirty="0">
              <a:solidFill>
                <a:schemeClr val="accent6"/>
              </a:solidFill>
            </a:endParaRPr>
          </a:p>
        </p:txBody>
      </p:sp>
      <p:pic>
        <p:nvPicPr>
          <p:cNvPr id="6" name="Картина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308" y="130221"/>
            <a:ext cx="4572000" cy="625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79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856343"/>
          </a:xfrm>
        </p:spPr>
        <p:txBody>
          <a:bodyPr/>
          <a:lstStyle/>
          <a:p>
            <a:r>
              <a:rPr lang="bg-BG" b="1" dirty="0" err="1" smtClean="0"/>
              <a:t>Въпрос</a:t>
            </a:r>
            <a:r>
              <a:rPr lang="bg-BG" dirty="0" err="1" smtClean="0"/>
              <a:t>:Какви</a:t>
            </a:r>
            <a:r>
              <a:rPr lang="bg-BG" dirty="0" smtClean="0"/>
              <a:t> направления за </a:t>
            </a:r>
            <a:r>
              <a:rPr lang="bg-BG" dirty="0" smtClean="0">
                <a:solidFill>
                  <a:srgbClr val="FF0000"/>
                </a:solidFill>
              </a:rPr>
              <a:t>ВСМД</a:t>
            </a:r>
            <a:r>
              <a:rPr lang="bg-BG" dirty="0" smtClean="0"/>
              <a:t> издаваме? </a:t>
            </a:r>
            <a:endParaRPr lang="en-US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401222" y="1936786"/>
            <a:ext cx="9509760" cy="4127627"/>
          </a:xfrm>
        </p:spPr>
        <p:txBody>
          <a:bodyPr/>
          <a:lstStyle/>
          <a:p>
            <a:r>
              <a:rPr lang="ru-RU" dirty="0" smtClean="0"/>
              <a:t>Чл.78  </a:t>
            </a:r>
          </a:p>
          <a:p>
            <a:r>
              <a:rPr lang="ru-RU" dirty="0" smtClean="0"/>
              <a:t>ОПЛ </a:t>
            </a:r>
            <a:r>
              <a:rPr lang="ru-RU" dirty="0" err="1"/>
              <a:t>издава</a:t>
            </a:r>
            <a:r>
              <a:rPr lang="ru-RU" dirty="0"/>
              <a:t> „</a:t>
            </a:r>
            <a:r>
              <a:rPr lang="ru-RU" dirty="0" err="1"/>
              <a:t>Медицинско</a:t>
            </a:r>
            <a:r>
              <a:rPr lang="ru-RU" dirty="0"/>
              <a:t> направление за </a:t>
            </a:r>
            <a:r>
              <a:rPr lang="ru-RU" dirty="0" err="1"/>
              <a:t>високоспециализирани</a:t>
            </a:r>
            <a:r>
              <a:rPr lang="ru-RU" dirty="0"/>
              <a:t> </a:t>
            </a:r>
            <a:r>
              <a:rPr lang="ru-RU" dirty="0" err="1"/>
              <a:t>дейности</a:t>
            </a:r>
            <a:r>
              <a:rPr lang="ru-RU" dirty="0"/>
              <a:t>“ (</a:t>
            </a:r>
            <a:r>
              <a:rPr lang="ru-RU" dirty="0" err="1"/>
              <a:t>бл</a:t>
            </a:r>
            <a:r>
              <a:rPr lang="ru-RU" dirty="0"/>
              <a:t>. МЗ-НЗОК № 3А) </a:t>
            </a:r>
            <a:r>
              <a:rPr lang="ru-RU" b="1" dirty="0">
                <a:solidFill>
                  <a:srgbClr val="FF0000"/>
                </a:solidFill>
              </a:rPr>
              <a:t>само за ВСМД, </a:t>
            </a:r>
            <a:r>
              <a:rPr lang="ru-RU" b="1" dirty="0" err="1">
                <a:solidFill>
                  <a:srgbClr val="FF0000"/>
                </a:solidFill>
              </a:rPr>
              <a:t>включени</a:t>
            </a:r>
            <a:r>
              <a:rPr lang="ru-RU" b="1" dirty="0">
                <a:solidFill>
                  <a:srgbClr val="FF0000"/>
                </a:solidFill>
              </a:rPr>
              <a:t> в </a:t>
            </a:r>
            <a:r>
              <a:rPr lang="ru-RU" b="1" dirty="0" err="1">
                <a:solidFill>
                  <a:srgbClr val="FF0000"/>
                </a:solidFill>
              </a:rPr>
              <a:t>диспансерното</a:t>
            </a:r>
            <a:r>
              <a:rPr lang="ru-RU" b="1" dirty="0">
                <a:solidFill>
                  <a:srgbClr val="FF0000"/>
                </a:solidFill>
              </a:rPr>
              <a:t> наблюдение на ЗОЛ </a:t>
            </a:r>
            <a:r>
              <a:rPr lang="ru-RU" dirty="0" err="1"/>
              <a:t>съгласно</a:t>
            </a:r>
            <a:r>
              <a:rPr lang="ru-RU" dirty="0"/>
              <a:t> </a:t>
            </a:r>
            <a:r>
              <a:rPr lang="ru-RU" b="1" dirty="0"/>
              <a:t>приложение № 8 </a:t>
            </a:r>
            <a:r>
              <a:rPr lang="ru-RU" dirty="0"/>
              <a:t>„Пакет </a:t>
            </a:r>
            <a:r>
              <a:rPr lang="ru-RU" dirty="0" err="1"/>
              <a:t>дейности</a:t>
            </a:r>
            <a:r>
              <a:rPr lang="ru-RU" dirty="0"/>
              <a:t> и </a:t>
            </a:r>
            <a:r>
              <a:rPr lang="ru-RU" dirty="0" err="1"/>
              <a:t>изследвания</a:t>
            </a:r>
            <a:r>
              <a:rPr lang="ru-RU" dirty="0"/>
              <a:t> на ЗОЛ по МКБ, </a:t>
            </a:r>
            <a:r>
              <a:rPr lang="ru-RU" dirty="0" err="1"/>
              <a:t>диспансеризирани</a:t>
            </a:r>
            <a:r>
              <a:rPr lang="ru-RU" dirty="0"/>
              <a:t> от ОПЛ“, и ВСМД от пакет „Анестезиология и </a:t>
            </a:r>
            <a:r>
              <a:rPr lang="ru-RU" dirty="0" err="1"/>
              <a:t>интензивно</a:t>
            </a:r>
            <a:r>
              <a:rPr lang="ru-RU" dirty="0"/>
              <a:t> лечение</a:t>
            </a:r>
            <a:endParaRPr lang="en-US" dirty="0"/>
          </a:p>
        </p:txBody>
      </p:sp>
      <p:pic>
        <p:nvPicPr>
          <p:cNvPr id="5" name="Картина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2147" y="3805840"/>
            <a:ext cx="4687910" cy="268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453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341120" y="0"/>
            <a:ext cx="9509760" cy="1214846"/>
          </a:xfrm>
        </p:spPr>
        <p:txBody>
          <a:bodyPr/>
          <a:lstStyle/>
          <a:p>
            <a:pPr algn="ctr"/>
            <a:r>
              <a:rPr lang="bg-BG" b="1" dirty="0" smtClean="0"/>
              <a:t>Въпрос</a:t>
            </a:r>
            <a:r>
              <a:rPr lang="bg-BG" dirty="0" smtClean="0"/>
              <a:t>: Може ли да насочим за преосвидетелстване от ТЕЛК  по искане на ЗОЛ? </a:t>
            </a:r>
            <a:endParaRPr lang="en-US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341120" y="1214846"/>
            <a:ext cx="9509760" cy="4814733"/>
          </a:xfrm>
        </p:spPr>
        <p:txBody>
          <a:bodyPr/>
          <a:lstStyle/>
          <a:p>
            <a:r>
              <a:rPr lang="bg-BG" b="1" dirty="0" smtClean="0">
                <a:solidFill>
                  <a:srgbClr val="FF0000"/>
                </a:solidFill>
              </a:rPr>
              <a:t>Да, можем!</a:t>
            </a:r>
          </a:p>
          <a:p>
            <a:r>
              <a:rPr lang="ru-RU" b="1" dirty="0"/>
              <a:t>Чл. 79.</a:t>
            </a:r>
            <a:r>
              <a:rPr lang="ru-RU" dirty="0"/>
              <a:t> </a:t>
            </a:r>
            <a:r>
              <a:rPr lang="ru-RU" dirty="0" err="1"/>
              <a:t>Преосвидетелстването</a:t>
            </a:r>
            <a:r>
              <a:rPr lang="ru-RU" dirty="0"/>
              <a:t> се </a:t>
            </a:r>
            <a:r>
              <a:rPr lang="ru-RU" dirty="0" err="1"/>
              <a:t>осъществява</a:t>
            </a:r>
            <a:r>
              <a:rPr lang="ru-RU" dirty="0"/>
              <a:t> </a:t>
            </a:r>
            <a:r>
              <a:rPr lang="ru-RU" dirty="0" err="1"/>
              <a:t>както</a:t>
            </a:r>
            <a:r>
              <a:rPr lang="ru-RU" dirty="0"/>
              <a:t> </a:t>
            </a:r>
            <a:r>
              <a:rPr lang="ru-RU" b="1" dirty="0"/>
              <a:t>по </a:t>
            </a:r>
            <a:r>
              <a:rPr lang="ru-RU" b="1" dirty="0" err="1"/>
              <a:t>искане</a:t>
            </a:r>
            <a:r>
              <a:rPr lang="ru-RU" b="1" dirty="0"/>
              <a:t> на </a:t>
            </a:r>
            <a:r>
              <a:rPr lang="ru-RU" b="1" dirty="0" err="1"/>
              <a:t>освидетелстваното</a:t>
            </a:r>
            <a:r>
              <a:rPr lang="ru-RU" b="1" dirty="0"/>
              <a:t> лице</a:t>
            </a:r>
            <a:r>
              <a:rPr lang="ru-RU" dirty="0"/>
              <a:t>, </a:t>
            </a:r>
            <a:r>
              <a:rPr lang="ru-RU" dirty="0" err="1"/>
              <a:t>така</a:t>
            </a:r>
            <a:r>
              <a:rPr lang="ru-RU" dirty="0"/>
              <a:t> и по </a:t>
            </a:r>
            <a:r>
              <a:rPr lang="ru-RU" dirty="0" err="1"/>
              <a:t>преценка</a:t>
            </a:r>
            <a:r>
              <a:rPr lang="ru-RU" dirty="0"/>
              <a:t> на ТЕЛК (НЕЛК). За </a:t>
            </a:r>
            <a:r>
              <a:rPr lang="ru-RU" dirty="0" err="1"/>
              <a:t>нуждите</a:t>
            </a:r>
            <a:r>
              <a:rPr lang="ru-RU" dirty="0"/>
              <a:t> на </a:t>
            </a:r>
            <a:r>
              <a:rPr lang="ru-RU" dirty="0" err="1"/>
              <a:t>преосвидетелстването</a:t>
            </a:r>
            <a:r>
              <a:rPr lang="ru-RU" dirty="0"/>
              <a:t> </a:t>
            </a:r>
            <a:r>
              <a:rPr lang="ru-RU" dirty="0" err="1"/>
              <a:t>лечебните</a:t>
            </a:r>
            <a:r>
              <a:rPr lang="ru-RU" dirty="0"/>
              <a:t> заведения </a:t>
            </a:r>
            <a:r>
              <a:rPr lang="ru-RU" dirty="0" err="1"/>
              <a:t>осъществяват</a:t>
            </a:r>
            <a:r>
              <a:rPr lang="ru-RU" dirty="0"/>
              <a:t> </a:t>
            </a:r>
            <a:r>
              <a:rPr lang="ru-RU" dirty="0" err="1"/>
              <a:t>дейност</a:t>
            </a:r>
            <a:r>
              <a:rPr lang="ru-RU" dirty="0"/>
              <a:t> по </a:t>
            </a:r>
            <a:r>
              <a:rPr lang="ru-RU" dirty="0" err="1"/>
              <a:t>реда</a:t>
            </a:r>
            <a:r>
              <a:rPr lang="ru-RU" dirty="0"/>
              <a:t>, описан </a:t>
            </a:r>
            <a:r>
              <a:rPr lang="ru-RU" dirty="0" err="1"/>
              <a:t>по-горе</a:t>
            </a:r>
            <a:r>
              <a:rPr lang="ru-RU" dirty="0"/>
              <a:t> и </a:t>
            </a:r>
            <a:r>
              <a:rPr lang="ru-RU" dirty="0" err="1"/>
              <a:t>регламентиращ</a:t>
            </a:r>
            <a:r>
              <a:rPr lang="ru-RU" dirty="0"/>
              <a:t> </a:t>
            </a:r>
            <a:r>
              <a:rPr lang="ru-RU" dirty="0" err="1"/>
              <a:t>процеса</a:t>
            </a:r>
            <a:r>
              <a:rPr lang="ru-RU" dirty="0"/>
              <a:t> на </a:t>
            </a:r>
            <a:r>
              <a:rPr lang="ru-RU" dirty="0" err="1"/>
              <a:t>освидетелстване</a:t>
            </a:r>
            <a:r>
              <a:rPr lang="ru-RU" dirty="0"/>
              <a:t> по НРД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endParaRPr lang="en-US" dirty="0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6709" y="3292433"/>
            <a:ext cx="6352583" cy="321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823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лавие 12"/>
          <p:cNvSpPr>
            <a:spLocks noGrp="1"/>
          </p:cNvSpPr>
          <p:nvPr>
            <p:ph type="title"/>
          </p:nvPr>
        </p:nvSpPr>
        <p:spPr>
          <a:xfrm>
            <a:off x="837127" y="467360"/>
            <a:ext cx="10612191" cy="872043"/>
          </a:xfrm>
        </p:spPr>
        <p:txBody>
          <a:bodyPr/>
          <a:lstStyle/>
          <a:p>
            <a:pPr marL="0" indent="0"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bg-BG" sz="3400" b="1" i="0" dirty="0" smtClean="0">
                <a:solidFill>
                  <a:schemeClr val="tx1"/>
                </a:solidFill>
                <a:latin typeface="Corbel"/>
                <a:ea typeface="+mj-ea"/>
                <a:cs typeface="+mj-cs"/>
              </a:rPr>
              <a:t>Въпрос</a:t>
            </a:r>
            <a:r>
              <a:rPr lang="bg-BG" sz="3400" b="0" i="0" dirty="0" smtClean="0">
                <a:solidFill>
                  <a:srgbClr val="263050">
                    <a:lumMod val="75000"/>
                  </a:srgbClr>
                </a:solidFill>
                <a:latin typeface="Corbel"/>
                <a:ea typeface="+mj-ea"/>
                <a:cs typeface="+mj-cs"/>
              </a:rPr>
              <a:t>: Може ли да откажем медицинска помощ?</a:t>
            </a:r>
            <a:endParaRPr lang="bg-BG" sz="3400" b="0" i="0" dirty="0">
              <a:solidFill>
                <a:srgbClr val="263050">
                  <a:lumMod val="75000"/>
                </a:srgbClr>
              </a:solidFill>
              <a:latin typeface="Corbel"/>
              <a:ea typeface="+mj-ea"/>
              <a:cs typeface="+mj-cs"/>
            </a:endParaRPr>
          </a:p>
        </p:txBody>
      </p:sp>
      <p:sp>
        <p:nvSpPr>
          <p:cNvPr id="14" name="Контейнер за съдържание 13"/>
          <p:cNvSpPr>
            <a:spLocks noGrp="1"/>
          </p:cNvSpPr>
          <p:nvPr>
            <p:ph idx="1"/>
          </p:nvPr>
        </p:nvSpPr>
        <p:spPr>
          <a:xfrm>
            <a:off x="1341120" y="1442434"/>
            <a:ext cx="9509760" cy="4587145"/>
          </a:xfrm>
        </p:spPr>
        <p:txBody>
          <a:bodyPr>
            <a:normAutofit/>
          </a:bodyPr>
          <a:lstStyle/>
          <a:p>
            <a:pPr marL="274320" indent="-228600" algn="l" defTabSz="914400">
              <a:lnSpc>
                <a:spcPct val="90000"/>
              </a:lnSpc>
              <a:spcBef>
                <a:spcPts val="1800"/>
              </a:spcBef>
              <a:buClr>
                <a:srgbClr val="263050"/>
              </a:buClr>
              <a:buSzPct val="80000"/>
              <a:buFont typeface="Wingdings"/>
              <a:buChar char="§"/>
            </a:pPr>
            <a:r>
              <a:rPr lang="bg-BG" sz="2000" b="1" i="0" dirty="0" smtClean="0">
                <a:solidFill>
                  <a:srgbClr val="263050"/>
                </a:solidFill>
                <a:latin typeface="Corbel"/>
              </a:rPr>
              <a:t>Да, според чл. 12 от КПЕ:</a:t>
            </a:r>
          </a:p>
          <a:p>
            <a:pPr marL="45720" indent="0">
              <a:buClr>
                <a:srgbClr val="263050"/>
              </a:buClr>
              <a:buNone/>
            </a:pPr>
            <a:r>
              <a:rPr lang="ru-RU" b="1" dirty="0">
                <a:solidFill>
                  <a:srgbClr val="263050"/>
                </a:solidFill>
              </a:rPr>
              <a:t>Чл. 12. (1) (</a:t>
            </a:r>
            <a:r>
              <a:rPr lang="ru-RU" b="1" dirty="0" err="1">
                <a:solidFill>
                  <a:srgbClr val="263050"/>
                </a:solidFill>
              </a:rPr>
              <a:t>Предишен</a:t>
            </a:r>
            <a:r>
              <a:rPr lang="ru-RU" b="1" dirty="0">
                <a:solidFill>
                  <a:srgbClr val="263050"/>
                </a:solidFill>
              </a:rPr>
              <a:t> текст на чл. 12 - ДВ, </a:t>
            </a:r>
            <a:r>
              <a:rPr lang="ru-RU" b="1" dirty="0" err="1">
                <a:solidFill>
                  <a:srgbClr val="263050"/>
                </a:solidFill>
              </a:rPr>
              <a:t>бр</a:t>
            </a:r>
            <a:r>
              <a:rPr lang="ru-RU" b="1" dirty="0">
                <a:solidFill>
                  <a:srgbClr val="263050"/>
                </a:solidFill>
              </a:rPr>
              <a:t>. 85 от 2013 г.) </a:t>
            </a:r>
            <a:r>
              <a:rPr lang="ru-RU" b="1" dirty="0" err="1">
                <a:solidFill>
                  <a:srgbClr val="263050"/>
                </a:solidFill>
              </a:rPr>
              <a:t>Лекарят</a:t>
            </a:r>
            <a:r>
              <a:rPr lang="ru-RU" b="1" dirty="0">
                <a:solidFill>
                  <a:srgbClr val="263050"/>
                </a:solidFill>
              </a:rPr>
              <a:t> </a:t>
            </a:r>
            <a:r>
              <a:rPr lang="ru-RU" b="1" dirty="0" err="1">
                <a:solidFill>
                  <a:srgbClr val="263050"/>
                </a:solidFill>
              </a:rPr>
              <a:t>може</a:t>
            </a:r>
            <a:r>
              <a:rPr lang="ru-RU" b="1" dirty="0">
                <a:solidFill>
                  <a:srgbClr val="263050"/>
                </a:solidFill>
              </a:rPr>
              <a:t> да </a:t>
            </a:r>
            <a:r>
              <a:rPr lang="ru-RU" b="1" dirty="0" err="1">
                <a:solidFill>
                  <a:srgbClr val="263050"/>
                </a:solidFill>
              </a:rPr>
              <a:t>откаже</a:t>
            </a:r>
            <a:r>
              <a:rPr lang="ru-RU" b="1" dirty="0">
                <a:solidFill>
                  <a:srgbClr val="263050"/>
                </a:solidFill>
              </a:rPr>
              <a:t> </a:t>
            </a:r>
            <a:r>
              <a:rPr lang="ru-RU" b="1" dirty="0" err="1">
                <a:solidFill>
                  <a:srgbClr val="263050"/>
                </a:solidFill>
              </a:rPr>
              <a:t>лечението</a:t>
            </a:r>
            <a:r>
              <a:rPr lang="ru-RU" b="1" dirty="0">
                <a:solidFill>
                  <a:srgbClr val="263050"/>
                </a:solidFill>
              </a:rPr>
              <a:t> и </a:t>
            </a:r>
            <a:r>
              <a:rPr lang="ru-RU" b="1" dirty="0" err="1">
                <a:solidFill>
                  <a:srgbClr val="263050"/>
                </a:solidFill>
              </a:rPr>
              <a:t>консултацията</a:t>
            </a:r>
            <a:r>
              <a:rPr lang="ru-RU" b="1" dirty="0">
                <a:solidFill>
                  <a:srgbClr val="263050"/>
                </a:solidFill>
              </a:rPr>
              <a:t>, </a:t>
            </a:r>
            <a:r>
              <a:rPr lang="ru-RU" b="1" dirty="0" err="1">
                <a:solidFill>
                  <a:srgbClr val="263050"/>
                </a:solidFill>
              </a:rPr>
              <a:t>когато</a:t>
            </a:r>
            <a:r>
              <a:rPr lang="ru-RU" b="1" dirty="0">
                <a:solidFill>
                  <a:srgbClr val="263050"/>
                </a:solidFill>
              </a:rPr>
              <a:t> е </a:t>
            </a:r>
            <a:r>
              <a:rPr lang="ru-RU" b="1" dirty="0" err="1">
                <a:solidFill>
                  <a:srgbClr val="263050"/>
                </a:solidFill>
              </a:rPr>
              <a:t>убеден</a:t>
            </a:r>
            <a:r>
              <a:rPr lang="ru-RU" b="1" dirty="0">
                <a:solidFill>
                  <a:srgbClr val="263050"/>
                </a:solidFill>
              </a:rPr>
              <a:t>, че между него и пациента </a:t>
            </a:r>
            <a:r>
              <a:rPr lang="ru-RU" b="1" dirty="0" err="1">
                <a:solidFill>
                  <a:srgbClr val="263050"/>
                </a:solidFill>
              </a:rPr>
              <a:t>липсва</a:t>
            </a:r>
            <a:r>
              <a:rPr lang="ru-RU" b="1" dirty="0">
                <a:solidFill>
                  <a:srgbClr val="263050"/>
                </a:solidFill>
              </a:rPr>
              <a:t> </a:t>
            </a:r>
            <a:r>
              <a:rPr lang="ru-RU" b="1" dirty="0" err="1">
                <a:solidFill>
                  <a:srgbClr val="263050"/>
                </a:solidFill>
              </a:rPr>
              <a:t>необходимото</a:t>
            </a:r>
            <a:r>
              <a:rPr lang="ru-RU" b="1" dirty="0">
                <a:solidFill>
                  <a:srgbClr val="263050"/>
                </a:solidFill>
              </a:rPr>
              <a:t> доверие или </a:t>
            </a:r>
            <a:r>
              <a:rPr lang="ru-RU" b="1" dirty="0" err="1">
                <a:solidFill>
                  <a:srgbClr val="263050"/>
                </a:solidFill>
              </a:rPr>
              <a:t>липсват</a:t>
            </a:r>
            <a:r>
              <a:rPr lang="ru-RU" b="1" dirty="0">
                <a:solidFill>
                  <a:srgbClr val="263050"/>
                </a:solidFill>
              </a:rPr>
              <a:t> условия за </a:t>
            </a:r>
            <a:r>
              <a:rPr lang="ru-RU" b="1" dirty="0" err="1">
                <a:solidFill>
                  <a:srgbClr val="263050"/>
                </a:solidFill>
              </a:rPr>
              <a:t>изпълнението</a:t>
            </a:r>
            <a:r>
              <a:rPr lang="ru-RU" b="1" dirty="0">
                <a:solidFill>
                  <a:srgbClr val="263050"/>
                </a:solidFill>
              </a:rPr>
              <a:t> на </a:t>
            </a:r>
            <a:r>
              <a:rPr lang="ru-RU" b="1" dirty="0" err="1">
                <a:solidFill>
                  <a:srgbClr val="263050"/>
                </a:solidFill>
              </a:rPr>
              <a:t>неговите</a:t>
            </a:r>
            <a:r>
              <a:rPr lang="ru-RU" b="1" dirty="0">
                <a:solidFill>
                  <a:srgbClr val="263050"/>
                </a:solidFill>
              </a:rPr>
              <a:t> </a:t>
            </a:r>
            <a:r>
              <a:rPr lang="ru-RU" b="1" dirty="0" err="1">
                <a:solidFill>
                  <a:srgbClr val="263050"/>
                </a:solidFill>
              </a:rPr>
              <a:t>професионални</a:t>
            </a:r>
            <a:r>
              <a:rPr lang="ru-RU" b="1" dirty="0">
                <a:solidFill>
                  <a:srgbClr val="263050"/>
                </a:solidFill>
              </a:rPr>
              <a:t> права и </a:t>
            </a:r>
            <a:r>
              <a:rPr lang="ru-RU" b="1" dirty="0" err="1">
                <a:solidFill>
                  <a:srgbClr val="263050"/>
                </a:solidFill>
              </a:rPr>
              <a:t>задължения</a:t>
            </a:r>
            <a:r>
              <a:rPr lang="ru-RU" b="1" dirty="0">
                <a:solidFill>
                  <a:srgbClr val="263050"/>
                </a:solidFill>
              </a:rPr>
              <a:t>. </a:t>
            </a:r>
            <a:r>
              <a:rPr lang="ru-RU" b="1" dirty="0" err="1">
                <a:solidFill>
                  <a:srgbClr val="263050"/>
                </a:solidFill>
              </a:rPr>
              <a:t>Това</a:t>
            </a:r>
            <a:r>
              <a:rPr lang="ru-RU" b="1" dirty="0">
                <a:solidFill>
                  <a:srgbClr val="263050"/>
                </a:solidFill>
              </a:rPr>
              <a:t> не се </a:t>
            </a:r>
            <a:r>
              <a:rPr lang="ru-RU" b="1" dirty="0" err="1">
                <a:solidFill>
                  <a:srgbClr val="263050"/>
                </a:solidFill>
              </a:rPr>
              <a:t>отнася</a:t>
            </a:r>
            <a:r>
              <a:rPr lang="ru-RU" b="1" dirty="0">
                <a:solidFill>
                  <a:srgbClr val="263050"/>
                </a:solidFill>
              </a:rPr>
              <a:t> до </a:t>
            </a:r>
            <a:r>
              <a:rPr lang="ru-RU" b="1" dirty="0" err="1">
                <a:solidFill>
                  <a:srgbClr val="263050"/>
                </a:solidFill>
              </a:rPr>
              <a:t>задълженията</a:t>
            </a:r>
            <a:r>
              <a:rPr lang="ru-RU" b="1" dirty="0">
                <a:solidFill>
                  <a:srgbClr val="263050"/>
                </a:solidFill>
              </a:rPr>
              <a:t> </a:t>
            </a:r>
            <a:r>
              <a:rPr lang="ru-RU" b="1" dirty="0" err="1">
                <a:solidFill>
                  <a:srgbClr val="263050"/>
                </a:solidFill>
              </a:rPr>
              <a:t>му</a:t>
            </a:r>
            <a:r>
              <a:rPr lang="ru-RU" b="1" dirty="0">
                <a:solidFill>
                  <a:srgbClr val="263050"/>
                </a:solidFill>
              </a:rPr>
              <a:t> да </a:t>
            </a:r>
            <a:r>
              <a:rPr lang="ru-RU" b="1" dirty="0" err="1">
                <a:solidFill>
                  <a:srgbClr val="263050"/>
                </a:solidFill>
              </a:rPr>
              <a:t>окаже</a:t>
            </a:r>
            <a:r>
              <a:rPr lang="ru-RU" b="1" dirty="0">
                <a:solidFill>
                  <a:srgbClr val="263050"/>
                </a:solidFill>
              </a:rPr>
              <a:t> </a:t>
            </a:r>
            <a:r>
              <a:rPr lang="ru-RU" b="1" dirty="0" err="1">
                <a:solidFill>
                  <a:srgbClr val="263050"/>
                </a:solidFill>
              </a:rPr>
              <a:t>медицинска</a:t>
            </a:r>
            <a:r>
              <a:rPr lang="ru-RU" b="1" dirty="0">
                <a:solidFill>
                  <a:srgbClr val="263050"/>
                </a:solidFill>
              </a:rPr>
              <a:t> </a:t>
            </a:r>
            <a:r>
              <a:rPr lang="ru-RU" b="1" dirty="0" err="1">
                <a:solidFill>
                  <a:srgbClr val="263050"/>
                </a:solidFill>
              </a:rPr>
              <a:t>помощ</a:t>
            </a:r>
            <a:r>
              <a:rPr lang="ru-RU" b="1" dirty="0">
                <a:solidFill>
                  <a:srgbClr val="263050"/>
                </a:solidFill>
              </a:rPr>
              <a:t> при </a:t>
            </a:r>
            <a:r>
              <a:rPr lang="ru-RU" b="1" dirty="0" err="1">
                <a:solidFill>
                  <a:srgbClr val="263050"/>
                </a:solidFill>
              </a:rPr>
              <a:t>спешни</a:t>
            </a:r>
            <a:r>
              <a:rPr lang="ru-RU" b="1" dirty="0">
                <a:solidFill>
                  <a:srgbClr val="263050"/>
                </a:solidFill>
              </a:rPr>
              <a:t> случаи.</a:t>
            </a:r>
          </a:p>
          <a:p>
            <a:pPr>
              <a:buClr>
                <a:srgbClr val="263050"/>
              </a:buClr>
              <a:buFont typeface="Wingdings"/>
              <a:buChar char="§"/>
            </a:pPr>
            <a:r>
              <a:rPr lang="ru-RU" b="1" dirty="0">
                <a:solidFill>
                  <a:srgbClr val="263050"/>
                </a:solidFill>
              </a:rPr>
              <a:t>(2) (Нова - ДВ, </a:t>
            </a:r>
            <a:r>
              <a:rPr lang="ru-RU" b="1" dirty="0" err="1">
                <a:solidFill>
                  <a:srgbClr val="263050"/>
                </a:solidFill>
              </a:rPr>
              <a:t>бр</a:t>
            </a:r>
            <a:r>
              <a:rPr lang="ru-RU" b="1" dirty="0">
                <a:solidFill>
                  <a:srgbClr val="263050"/>
                </a:solidFill>
              </a:rPr>
              <a:t>. 85 от 2013 г.) </a:t>
            </a:r>
            <a:r>
              <a:rPr lang="ru-RU" b="1" dirty="0" err="1">
                <a:solidFill>
                  <a:srgbClr val="263050"/>
                </a:solidFill>
              </a:rPr>
              <a:t>Лекарят</a:t>
            </a:r>
            <a:r>
              <a:rPr lang="ru-RU" b="1" dirty="0">
                <a:solidFill>
                  <a:srgbClr val="263050"/>
                </a:solidFill>
              </a:rPr>
              <a:t> </a:t>
            </a:r>
            <a:r>
              <a:rPr lang="ru-RU" b="1" dirty="0" err="1">
                <a:solidFill>
                  <a:srgbClr val="263050"/>
                </a:solidFill>
              </a:rPr>
              <a:t>има</a:t>
            </a:r>
            <a:r>
              <a:rPr lang="ru-RU" b="1" dirty="0">
                <a:solidFill>
                  <a:srgbClr val="263050"/>
                </a:solidFill>
              </a:rPr>
              <a:t> право да </a:t>
            </a:r>
            <a:r>
              <a:rPr lang="ru-RU" b="1" dirty="0" err="1">
                <a:solidFill>
                  <a:srgbClr val="263050"/>
                </a:solidFill>
              </a:rPr>
              <a:t>откаже</a:t>
            </a:r>
            <a:r>
              <a:rPr lang="ru-RU" b="1" dirty="0">
                <a:solidFill>
                  <a:srgbClr val="263050"/>
                </a:solidFill>
              </a:rPr>
              <a:t> </a:t>
            </a:r>
            <a:r>
              <a:rPr lang="ru-RU" b="1" dirty="0" err="1">
                <a:solidFill>
                  <a:srgbClr val="263050"/>
                </a:solidFill>
              </a:rPr>
              <a:t>преглед</a:t>
            </a:r>
            <a:r>
              <a:rPr lang="ru-RU" b="1" dirty="0">
                <a:solidFill>
                  <a:srgbClr val="263050"/>
                </a:solidFill>
              </a:rPr>
              <a:t>, </a:t>
            </a:r>
            <a:r>
              <a:rPr lang="ru-RU" b="1" dirty="0" err="1">
                <a:solidFill>
                  <a:srgbClr val="263050"/>
                </a:solidFill>
              </a:rPr>
              <a:t>консултация</a:t>
            </a:r>
            <a:r>
              <a:rPr lang="ru-RU" b="1" dirty="0">
                <a:solidFill>
                  <a:srgbClr val="263050"/>
                </a:solidFill>
              </a:rPr>
              <a:t> и лечение, </a:t>
            </a:r>
            <a:r>
              <a:rPr lang="ru-RU" b="1" dirty="0" err="1">
                <a:solidFill>
                  <a:srgbClr val="263050"/>
                </a:solidFill>
              </a:rPr>
              <a:t>когато</a:t>
            </a:r>
            <a:r>
              <a:rPr lang="ru-RU" b="1" dirty="0">
                <a:solidFill>
                  <a:srgbClr val="263050"/>
                </a:solidFill>
              </a:rPr>
              <a:t> </a:t>
            </a:r>
            <a:r>
              <a:rPr lang="ru-RU" b="1" dirty="0" err="1">
                <a:solidFill>
                  <a:srgbClr val="263050"/>
                </a:solidFill>
              </a:rPr>
              <a:t>има</a:t>
            </a:r>
            <a:r>
              <a:rPr lang="ru-RU" b="1" dirty="0">
                <a:solidFill>
                  <a:srgbClr val="263050"/>
                </a:solidFill>
              </a:rPr>
              <a:t> </a:t>
            </a:r>
            <a:r>
              <a:rPr lang="ru-RU" b="1" dirty="0" err="1">
                <a:solidFill>
                  <a:srgbClr val="263050"/>
                </a:solidFill>
              </a:rPr>
              <a:t>пряка</a:t>
            </a:r>
            <a:r>
              <a:rPr lang="ru-RU" b="1" dirty="0">
                <a:solidFill>
                  <a:srgbClr val="263050"/>
                </a:solidFill>
              </a:rPr>
              <a:t> </a:t>
            </a:r>
            <a:r>
              <a:rPr lang="ru-RU" b="1" dirty="0" err="1">
                <a:solidFill>
                  <a:srgbClr val="263050"/>
                </a:solidFill>
              </a:rPr>
              <a:t>заплаха</a:t>
            </a:r>
            <a:r>
              <a:rPr lang="ru-RU" b="1" dirty="0">
                <a:solidFill>
                  <a:srgbClr val="263050"/>
                </a:solidFill>
              </a:rPr>
              <a:t> за </a:t>
            </a:r>
            <a:r>
              <a:rPr lang="ru-RU" b="1" dirty="0" err="1">
                <a:solidFill>
                  <a:srgbClr val="263050"/>
                </a:solidFill>
              </a:rPr>
              <a:t>здравето</a:t>
            </a:r>
            <a:r>
              <a:rPr lang="ru-RU" b="1" dirty="0">
                <a:solidFill>
                  <a:srgbClr val="263050"/>
                </a:solidFill>
              </a:rPr>
              <a:t> и живота </a:t>
            </a:r>
            <a:r>
              <a:rPr lang="ru-RU" b="1" dirty="0" err="1">
                <a:solidFill>
                  <a:srgbClr val="263050"/>
                </a:solidFill>
              </a:rPr>
              <a:t>му</a:t>
            </a:r>
            <a:r>
              <a:rPr lang="ru-RU" b="1" dirty="0" smtClean="0">
                <a:solidFill>
                  <a:srgbClr val="263050"/>
                </a:solidFill>
              </a:rPr>
              <a:t>.</a:t>
            </a:r>
            <a:endParaRPr lang="bg-BG" sz="2000" b="1" i="0" dirty="0" smtClean="0">
              <a:solidFill>
                <a:srgbClr val="263050"/>
              </a:solidFill>
              <a:latin typeface="Corbel"/>
            </a:endParaRPr>
          </a:p>
          <a:p>
            <a:pPr marL="45720" indent="0" algn="ctr" defTabSz="914400">
              <a:lnSpc>
                <a:spcPct val="90000"/>
              </a:lnSpc>
              <a:spcBef>
                <a:spcPts val="1800"/>
              </a:spcBef>
              <a:buClr>
                <a:srgbClr val="263050"/>
              </a:buClr>
              <a:buSzPct val="80000"/>
              <a:buNone/>
            </a:pPr>
            <a:r>
              <a:rPr lang="bg-BG" sz="2400" b="1" dirty="0" smtClean="0">
                <a:solidFill>
                  <a:srgbClr val="FF0000"/>
                </a:solidFill>
                <a:latin typeface="Corbel"/>
              </a:rPr>
              <a:t>НОВА! Да и според чл.29 ал.2 от НРД 2020-2022:</a:t>
            </a:r>
          </a:p>
          <a:p>
            <a:pPr>
              <a:buClr>
                <a:srgbClr val="263050"/>
              </a:buClr>
              <a:buFont typeface="Wingdings"/>
              <a:buChar char="§"/>
            </a:pPr>
            <a:r>
              <a:rPr lang="en-US" dirty="0">
                <a:highlight>
                  <a:srgbClr val="FFFF00"/>
                </a:highlight>
                <a:latin typeface="Times New Roman" panose="02020603050405020304" pitchFamily="18" charset="0"/>
              </a:rPr>
              <a:t>(2) </a:t>
            </a:r>
            <a:r>
              <a:rPr lang="ru-RU" dirty="0">
                <a:highlight>
                  <a:srgbClr val="FFFF00"/>
                </a:highlight>
                <a:latin typeface="Times New Roman" panose="02020603050405020304" pitchFamily="18" charset="0"/>
              </a:rPr>
              <a:t>На </a:t>
            </a:r>
            <a:r>
              <a:rPr lang="ru-RU" dirty="0" err="1">
                <a:highlight>
                  <a:srgbClr val="FFFF00"/>
                </a:highlight>
                <a:latin typeface="Times New Roman" panose="02020603050405020304" pitchFamily="18" charset="0"/>
              </a:rPr>
              <a:t>лицата</a:t>
            </a:r>
            <a:r>
              <a:rPr lang="ru-RU" dirty="0"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highlight>
                  <a:srgbClr val="FFFF00"/>
                </a:highlight>
                <a:latin typeface="Times New Roman" panose="02020603050405020304" pitchFamily="18" charset="0"/>
              </a:rPr>
              <a:t>които</a:t>
            </a:r>
            <a:r>
              <a:rPr lang="ru-RU" dirty="0"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highlight>
                  <a:srgbClr val="FFFF00"/>
                </a:highlight>
                <a:latin typeface="Times New Roman" panose="02020603050405020304" pitchFamily="18" charset="0"/>
              </a:rPr>
              <a:t>възпрепятстват</a:t>
            </a:r>
            <a:r>
              <a:rPr lang="ru-RU" dirty="0"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highlight>
                  <a:srgbClr val="FFFF00"/>
                </a:highlight>
                <a:latin typeface="Times New Roman" panose="02020603050405020304" pitchFamily="18" charset="0"/>
              </a:rPr>
              <a:t>оказването</a:t>
            </a:r>
            <a:r>
              <a:rPr lang="ru-RU" dirty="0">
                <a:highlight>
                  <a:srgbClr val="FFFF00"/>
                </a:highlight>
                <a:latin typeface="Times New Roman" panose="02020603050405020304" pitchFamily="18" charset="0"/>
              </a:rPr>
              <a:t> на </a:t>
            </a:r>
            <a:r>
              <a:rPr lang="ru-RU" dirty="0" err="1">
                <a:highlight>
                  <a:srgbClr val="FFFF00"/>
                </a:highlight>
                <a:latin typeface="Times New Roman" panose="02020603050405020304" pitchFamily="18" charset="0"/>
              </a:rPr>
              <a:t>медицинска</a:t>
            </a:r>
            <a:r>
              <a:rPr lang="ru-RU" dirty="0">
                <a:highlight>
                  <a:srgbClr val="FFFF00"/>
                </a:highlight>
                <a:latin typeface="Times New Roman" panose="02020603050405020304" pitchFamily="18" charset="0"/>
              </a:rPr>
              <a:t> или </a:t>
            </a:r>
            <a:r>
              <a:rPr lang="ru-RU" dirty="0" err="1">
                <a:highlight>
                  <a:srgbClr val="FFFF00"/>
                </a:highlight>
                <a:latin typeface="Times New Roman" panose="02020603050405020304" pitchFamily="18" charset="0"/>
              </a:rPr>
              <a:t>дентална</a:t>
            </a:r>
            <a:r>
              <a:rPr lang="ru-RU" dirty="0"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highlight>
                  <a:srgbClr val="FFFF00"/>
                </a:highlight>
                <a:latin typeface="Times New Roman" panose="02020603050405020304" pitchFamily="18" charset="0"/>
              </a:rPr>
              <a:t>помощ</a:t>
            </a:r>
            <a:r>
              <a:rPr lang="ru-RU" dirty="0">
                <a:highlight>
                  <a:srgbClr val="FFFF00"/>
                </a:highlight>
                <a:latin typeface="Times New Roman" panose="02020603050405020304" pitchFamily="18" charset="0"/>
              </a:rPr>
              <a:t> или </a:t>
            </a:r>
            <a:r>
              <a:rPr lang="ru-RU" dirty="0" err="1">
                <a:highlight>
                  <a:srgbClr val="FFFF00"/>
                </a:highlight>
                <a:latin typeface="Times New Roman" panose="02020603050405020304" pitchFamily="18" charset="0"/>
              </a:rPr>
              <a:t>накърняват</a:t>
            </a:r>
            <a:r>
              <a:rPr lang="ru-RU" dirty="0"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highlight>
                  <a:srgbClr val="FFFF00"/>
                </a:highlight>
                <a:latin typeface="Times New Roman" panose="02020603050405020304" pitchFamily="18" charset="0"/>
              </a:rPr>
              <a:t>личното</a:t>
            </a:r>
            <a:r>
              <a:rPr lang="ru-RU" dirty="0">
                <a:highlight>
                  <a:srgbClr val="FFFF00"/>
                </a:highlight>
                <a:latin typeface="Times New Roman" panose="02020603050405020304" pitchFamily="18" charset="0"/>
              </a:rPr>
              <a:t> и </a:t>
            </a:r>
            <a:r>
              <a:rPr lang="ru-RU" dirty="0" err="1">
                <a:highlight>
                  <a:srgbClr val="FFFF00"/>
                </a:highlight>
                <a:latin typeface="Times New Roman" panose="02020603050405020304" pitchFamily="18" charset="0"/>
              </a:rPr>
              <a:t>професионалното</a:t>
            </a:r>
            <a:r>
              <a:rPr lang="ru-RU" dirty="0"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highlight>
                  <a:srgbClr val="FFFF00"/>
                </a:highlight>
                <a:latin typeface="Times New Roman" panose="02020603050405020304" pitchFamily="18" charset="0"/>
              </a:rPr>
              <a:t>достойнство</a:t>
            </a:r>
            <a:r>
              <a:rPr lang="ru-RU" dirty="0">
                <a:highlight>
                  <a:srgbClr val="FFFF00"/>
                </a:highlight>
                <a:latin typeface="Times New Roman" panose="02020603050405020304" pitchFamily="18" charset="0"/>
              </a:rPr>
              <a:t> на лекаря, </a:t>
            </a:r>
            <a:r>
              <a:rPr lang="ru-RU" dirty="0" err="1">
                <a:highlight>
                  <a:srgbClr val="FFFF00"/>
                </a:highlight>
                <a:latin typeface="Times New Roman" panose="02020603050405020304" pitchFamily="18" charset="0"/>
              </a:rPr>
              <a:t>може</a:t>
            </a:r>
            <a:r>
              <a:rPr lang="ru-RU" dirty="0">
                <a:highlight>
                  <a:srgbClr val="FFFF00"/>
                </a:highlight>
                <a:latin typeface="Times New Roman" panose="02020603050405020304" pitchFamily="18" charset="0"/>
              </a:rPr>
              <a:t> да не се </a:t>
            </a:r>
            <a:r>
              <a:rPr lang="ru-RU" dirty="0" err="1">
                <a:highlight>
                  <a:srgbClr val="FFFF00"/>
                </a:highlight>
                <a:latin typeface="Times New Roman" panose="02020603050405020304" pitchFamily="18" charset="0"/>
              </a:rPr>
              <a:t>окаже</a:t>
            </a:r>
            <a:r>
              <a:rPr lang="ru-RU" dirty="0"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highlight>
                  <a:srgbClr val="FFFF00"/>
                </a:highlight>
                <a:latin typeface="Times New Roman" panose="02020603050405020304" pitchFamily="18" charset="0"/>
              </a:rPr>
              <a:t>такава</a:t>
            </a:r>
            <a:r>
              <a:rPr lang="ru-RU" dirty="0">
                <a:highlight>
                  <a:srgbClr val="FFFF00"/>
                </a:highlight>
                <a:latin typeface="Times New Roman" panose="02020603050405020304" pitchFamily="18" charset="0"/>
              </a:rPr>
              <a:t>, с </a:t>
            </a:r>
            <a:r>
              <a:rPr lang="ru-RU" dirty="0" err="1">
                <a:highlight>
                  <a:srgbClr val="FFFF00"/>
                </a:highlight>
                <a:latin typeface="Times New Roman" panose="02020603050405020304" pitchFamily="18" charset="0"/>
              </a:rPr>
              <a:t>изключение</a:t>
            </a:r>
            <a:r>
              <a:rPr lang="ru-RU" dirty="0">
                <a:highlight>
                  <a:srgbClr val="FFFF00"/>
                </a:highlight>
                <a:latin typeface="Times New Roman" panose="02020603050405020304" pitchFamily="18" charset="0"/>
              </a:rPr>
              <a:t> на </a:t>
            </a:r>
            <a:r>
              <a:rPr lang="ru-RU" dirty="0" err="1">
                <a:highlight>
                  <a:srgbClr val="FFFF00"/>
                </a:highlight>
                <a:latin typeface="Times New Roman" panose="02020603050405020304" pitchFamily="18" charset="0"/>
              </a:rPr>
              <a:t>състояния</a:t>
            </a:r>
            <a:r>
              <a:rPr lang="ru-RU" dirty="0"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highlight>
                  <a:srgbClr val="FFFF00"/>
                </a:highlight>
                <a:latin typeface="Times New Roman" panose="02020603050405020304" pitchFamily="18" charset="0"/>
              </a:rPr>
              <a:t>застрашаващи</a:t>
            </a:r>
            <a:r>
              <a:rPr lang="ru-RU" dirty="0">
                <a:highlight>
                  <a:srgbClr val="FFFF00"/>
                </a:highlight>
                <a:latin typeface="Times New Roman" panose="02020603050405020304" pitchFamily="18" charset="0"/>
              </a:rPr>
              <a:t> живота им.</a:t>
            </a:r>
            <a:endParaRPr lang="bg-BG" sz="2000" b="1" i="0" dirty="0">
              <a:solidFill>
                <a:srgbClr val="263050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495955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  <p:sndAc>
          <p:stSnd>
            <p:snd r:embed="rId2" name="bomb.wav"/>
          </p:stSnd>
        </p:sndAc>
      </p:transition>
    </mc:Choice>
    <mc:Fallback xmlns="">
      <p:transition spd="slow">
        <p:fade/>
        <p:sndAc>
          <p:stSnd>
            <p:snd r:embed="rId3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341120" y="128789"/>
            <a:ext cx="9509760" cy="1238943"/>
          </a:xfrm>
        </p:spPr>
        <p:txBody>
          <a:bodyPr>
            <a:normAutofit/>
          </a:bodyPr>
          <a:lstStyle/>
          <a:p>
            <a:pPr algn="ctr"/>
            <a:r>
              <a:rPr lang="bg-BG" b="1" dirty="0" smtClean="0"/>
              <a:t>Въпрос</a:t>
            </a:r>
            <a:r>
              <a:rPr lang="bg-BG" dirty="0" smtClean="0"/>
              <a:t>: Важат ли изследвания, консултации  и епикризи при подготовка за  ТЕЛК?</a:t>
            </a:r>
            <a:endParaRPr lang="en-US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341120" y="1367732"/>
            <a:ext cx="9509760" cy="4661847"/>
          </a:xfrm>
        </p:spPr>
        <p:txBody>
          <a:bodyPr/>
          <a:lstStyle/>
          <a:p>
            <a:r>
              <a:rPr lang="bg-BG" dirty="0" smtClean="0"/>
              <a:t>Чл. 80:</a:t>
            </a:r>
          </a:p>
          <a:p>
            <a:r>
              <a:rPr lang="ru-RU" dirty="0"/>
              <a:t>2) При подготовка за ТЕЛК (НЕЛК) за </a:t>
            </a:r>
            <a:r>
              <a:rPr lang="ru-RU" dirty="0" err="1"/>
              <a:t>освидетелстване</a:t>
            </a:r>
            <a:r>
              <a:rPr lang="ru-RU" dirty="0"/>
              <a:t> или </a:t>
            </a:r>
            <a:r>
              <a:rPr lang="ru-RU" dirty="0" err="1"/>
              <a:t>преосвидетелстване</a:t>
            </a:r>
            <a:r>
              <a:rPr lang="ru-RU" dirty="0"/>
              <a:t> </a:t>
            </a:r>
            <a:r>
              <a:rPr lang="ru-RU" dirty="0" err="1"/>
              <a:t>лекарите</a:t>
            </a:r>
            <a:r>
              <a:rPr lang="ru-RU" dirty="0"/>
              <a:t> в </a:t>
            </a:r>
            <a:r>
              <a:rPr lang="ru-RU" dirty="0" err="1"/>
              <a:t>лечебните</a:t>
            </a:r>
            <a:r>
              <a:rPr lang="ru-RU" dirty="0"/>
              <a:t> заведения </a:t>
            </a:r>
            <a:r>
              <a:rPr lang="ru-RU" dirty="0" err="1"/>
              <a:t>могат</a:t>
            </a:r>
            <a:r>
              <a:rPr lang="ru-RU" dirty="0"/>
              <a:t> да </a:t>
            </a:r>
            <a:r>
              <a:rPr lang="ru-RU" dirty="0" err="1"/>
              <a:t>прилагат</a:t>
            </a:r>
            <a:r>
              <a:rPr lang="ru-RU" dirty="0"/>
              <a:t> </a:t>
            </a:r>
            <a:r>
              <a:rPr lang="ru-RU" dirty="0" err="1"/>
              <a:t>медицински</a:t>
            </a:r>
            <a:r>
              <a:rPr lang="ru-RU" dirty="0"/>
              <a:t> </a:t>
            </a:r>
            <a:r>
              <a:rPr lang="ru-RU" dirty="0" err="1"/>
              <a:t>консултации</a:t>
            </a:r>
            <a:r>
              <a:rPr lang="ru-RU" dirty="0"/>
              <a:t>, </a:t>
            </a:r>
            <a:r>
              <a:rPr lang="ru-RU" dirty="0" err="1"/>
              <a:t>епикризи</a:t>
            </a:r>
            <a:r>
              <a:rPr lang="ru-RU" dirty="0"/>
              <a:t> и </a:t>
            </a:r>
            <a:r>
              <a:rPr lang="ru-RU" dirty="0" err="1"/>
              <a:t>изследвания</a:t>
            </a:r>
            <a:r>
              <a:rPr lang="ru-RU" dirty="0"/>
              <a:t>, </a:t>
            </a:r>
            <a:r>
              <a:rPr lang="ru-RU" dirty="0" err="1"/>
              <a:t>извършени</a:t>
            </a:r>
            <a:r>
              <a:rPr lang="ru-RU" dirty="0"/>
              <a:t> по друг повод </a:t>
            </a:r>
            <a:r>
              <a:rPr lang="ru-RU" b="1" dirty="0">
                <a:solidFill>
                  <a:schemeClr val="accent6"/>
                </a:solidFill>
              </a:rPr>
              <a:t>за </a:t>
            </a:r>
            <a:r>
              <a:rPr lang="ru-RU" b="1" dirty="0" err="1">
                <a:solidFill>
                  <a:schemeClr val="accent6"/>
                </a:solidFill>
              </a:rPr>
              <a:t>последните</a:t>
            </a:r>
            <a:r>
              <a:rPr lang="ru-RU" b="1" dirty="0">
                <a:solidFill>
                  <a:schemeClr val="accent6"/>
                </a:solidFill>
              </a:rPr>
              <a:t> 12 </a:t>
            </a:r>
            <a:r>
              <a:rPr lang="ru-RU" b="1" dirty="0" err="1">
                <a:solidFill>
                  <a:schemeClr val="accent6"/>
                </a:solidFill>
              </a:rPr>
              <a:t>месеца</a:t>
            </a:r>
            <a:r>
              <a:rPr lang="ru-RU" b="1" dirty="0">
                <a:solidFill>
                  <a:schemeClr val="accent6"/>
                </a:solidFill>
              </a:rPr>
              <a:t> и </a:t>
            </a:r>
            <a:r>
              <a:rPr lang="ru-RU" b="1" dirty="0" err="1">
                <a:solidFill>
                  <a:schemeClr val="accent6"/>
                </a:solidFill>
              </a:rPr>
              <a:t>регламентирани</a:t>
            </a:r>
            <a:r>
              <a:rPr lang="ru-RU" b="1" dirty="0">
                <a:solidFill>
                  <a:schemeClr val="accent6"/>
                </a:solidFill>
              </a:rPr>
              <a:t> в </a:t>
            </a:r>
            <a:r>
              <a:rPr lang="ru-RU" b="1" dirty="0" err="1">
                <a:solidFill>
                  <a:schemeClr val="accent6"/>
                </a:solidFill>
              </a:rPr>
              <a:t>Наредба</a:t>
            </a:r>
            <a:r>
              <a:rPr lang="ru-RU" b="1" dirty="0">
                <a:solidFill>
                  <a:schemeClr val="accent6"/>
                </a:solidFill>
              </a:rPr>
              <a:t> № 9 от 2019 г. </a:t>
            </a:r>
          </a:p>
          <a:p>
            <a:endParaRPr lang="en-US" dirty="0"/>
          </a:p>
        </p:txBody>
      </p:sp>
      <p:pic>
        <p:nvPicPr>
          <p:cNvPr id="5" name="Картина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75" y="3052293"/>
            <a:ext cx="6191250" cy="351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511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b="1" dirty="0" smtClean="0"/>
              <a:t>Въпрос</a:t>
            </a:r>
            <a:r>
              <a:rPr lang="bg-BG" dirty="0" smtClean="0"/>
              <a:t>: Може ли регламентирано да поискаме справка за изразходвания РС?</a:t>
            </a:r>
            <a:endParaRPr lang="en-US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Чл.84   </a:t>
            </a:r>
            <a:r>
              <a:rPr lang="bg-BG" b="1" dirty="0" smtClean="0">
                <a:solidFill>
                  <a:srgbClr val="FF0000"/>
                </a:solidFill>
              </a:rPr>
              <a:t>ДА! </a:t>
            </a:r>
          </a:p>
          <a:p>
            <a:r>
              <a:rPr lang="en-US" dirty="0" smtClean="0"/>
              <a:t>(3</a:t>
            </a:r>
            <a:r>
              <a:rPr lang="en-US" dirty="0"/>
              <a:t>) </a:t>
            </a:r>
            <a:r>
              <a:rPr lang="ru-RU" b="1" dirty="0" err="1">
                <a:solidFill>
                  <a:srgbClr val="FF0000"/>
                </a:solidFill>
              </a:rPr>
              <a:t>Районната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здравноосигурителна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каса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предоставя</a:t>
            </a:r>
            <a:r>
              <a:rPr lang="ru-RU" b="1" dirty="0">
                <a:solidFill>
                  <a:srgbClr val="FF0000"/>
                </a:solidFill>
              </a:rPr>
              <a:t> при </a:t>
            </a:r>
            <a:r>
              <a:rPr lang="ru-RU" b="1" dirty="0" err="1">
                <a:solidFill>
                  <a:srgbClr val="FF0000"/>
                </a:solidFill>
              </a:rPr>
              <a:t>поискване</a:t>
            </a:r>
            <a:r>
              <a:rPr lang="ru-RU" b="1" dirty="0">
                <a:solidFill>
                  <a:srgbClr val="FF0000"/>
                </a:solidFill>
              </a:rPr>
              <a:t> от ИМП обратна информация за назначение и/или </a:t>
            </a:r>
            <a:r>
              <a:rPr lang="ru-RU" b="1" dirty="0" err="1">
                <a:solidFill>
                  <a:srgbClr val="FF0000"/>
                </a:solidFill>
              </a:rPr>
              <a:t>отчетения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брой</a:t>
            </a:r>
            <a:r>
              <a:rPr lang="ru-RU" b="1" dirty="0">
                <a:solidFill>
                  <a:srgbClr val="FF0000"/>
                </a:solidFill>
              </a:rPr>
              <a:t> на СМД и </a:t>
            </a:r>
            <a:r>
              <a:rPr lang="ru-RU" b="1" dirty="0" err="1">
                <a:solidFill>
                  <a:srgbClr val="FF0000"/>
                </a:solidFill>
              </a:rPr>
              <a:t>стойност</a:t>
            </a:r>
            <a:r>
              <a:rPr lang="ru-RU" b="1" dirty="0">
                <a:solidFill>
                  <a:srgbClr val="FF0000"/>
                </a:solidFill>
              </a:rPr>
              <a:t> на МДД.</a:t>
            </a:r>
          </a:p>
          <a:p>
            <a:endParaRPr lang="en-US" dirty="0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8811" y="3585291"/>
            <a:ext cx="4842457" cy="2444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312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bg-BG" b="1" dirty="0" smtClean="0"/>
              <a:t>Въпрос</a:t>
            </a:r>
            <a:r>
              <a:rPr lang="bg-BG" dirty="0" smtClean="0"/>
              <a:t>: Кои финансово- отчетни документи сме и кои  не сме длъжни да представяме на контролните органи?</a:t>
            </a:r>
            <a:endParaRPr lang="en-US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341120" y="1700784"/>
            <a:ext cx="9509760" cy="4328796"/>
          </a:xfrm>
        </p:spPr>
        <p:txBody>
          <a:bodyPr>
            <a:normAutofit lnSpcReduction="10000"/>
          </a:bodyPr>
          <a:lstStyle/>
          <a:p>
            <a:r>
              <a:rPr lang="ru-RU" b="1" dirty="0"/>
              <a:t>Чл. 85.</a:t>
            </a:r>
            <a:r>
              <a:rPr lang="ru-RU" dirty="0"/>
              <a:t> </a:t>
            </a:r>
            <a:r>
              <a:rPr lang="ru-RU" dirty="0" err="1"/>
              <a:t>Договорните</a:t>
            </a:r>
            <a:r>
              <a:rPr lang="ru-RU" dirty="0"/>
              <a:t> </a:t>
            </a:r>
            <a:r>
              <a:rPr lang="ru-RU" dirty="0" err="1"/>
              <a:t>партньори</a:t>
            </a:r>
            <a:r>
              <a:rPr lang="ru-RU" dirty="0"/>
              <a:t> </a:t>
            </a:r>
            <a:r>
              <a:rPr lang="ru-RU" dirty="0" err="1"/>
              <a:t>са</a:t>
            </a:r>
            <a:r>
              <a:rPr lang="ru-RU" dirty="0"/>
              <a:t> </a:t>
            </a:r>
            <a:r>
              <a:rPr lang="ru-RU" b="1" dirty="0" err="1"/>
              <a:t>задължени</a:t>
            </a:r>
            <a:r>
              <a:rPr lang="ru-RU" b="1" dirty="0"/>
              <a:t> да предоставят </a:t>
            </a:r>
            <a:r>
              <a:rPr lang="ru-RU" dirty="0" err="1"/>
              <a:t>съхраняваната</a:t>
            </a:r>
            <a:r>
              <a:rPr lang="ru-RU" dirty="0"/>
              <a:t> при </a:t>
            </a:r>
            <a:r>
              <a:rPr lang="ru-RU" dirty="0" err="1"/>
              <a:t>тях</a:t>
            </a:r>
            <a:r>
              <a:rPr lang="ru-RU" dirty="0"/>
              <a:t> информация по чл. 81, ал. 1 </a:t>
            </a:r>
            <a:r>
              <a:rPr lang="ru-RU" dirty="0" smtClean="0"/>
              <a:t>:</a:t>
            </a:r>
          </a:p>
          <a:p>
            <a:r>
              <a:rPr lang="en-US" dirty="0" smtClean="0"/>
              <a:t>1</a:t>
            </a:r>
            <a:r>
              <a:rPr lang="en-US" dirty="0"/>
              <a:t>. </a:t>
            </a:r>
            <a:r>
              <a:rPr lang="ru-RU" dirty="0"/>
              <a:t>на </a:t>
            </a:r>
            <a:r>
              <a:rPr lang="ru-RU" dirty="0" err="1"/>
              <a:t>хартиен</a:t>
            </a:r>
            <a:r>
              <a:rPr lang="ru-RU" dirty="0"/>
              <a:t> </a:t>
            </a:r>
            <a:r>
              <a:rPr lang="ru-RU" dirty="0" err="1"/>
              <a:t>носител</a:t>
            </a:r>
            <a:r>
              <a:rPr lang="ru-RU" dirty="0"/>
              <a:t>, </a:t>
            </a:r>
            <a:r>
              <a:rPr lang="ru-RU" dirty="0" err="1"/>
              <a:t>съгласуван</a:t>
            </a:r>
            <a:r>
              <a:rPr lang="ru-RU" dirty="0"/>
              <a:t> с БЛС - </a:t>
            </a:r>
            <a:r>
              <a:rPr lang="ru-RU" b="1" dirty="0">
                <a:solidFill>
                  <a:srgbClr val="FF0000"/>
                </a:solidFill>
              </a:rPr>
              <a:t>за </a:t>
            </a:r>
            <a:r>
              <a:rPr lang="ru-RU" b="1" dirty="0" err="1">
                <a:solidFill>
                  <a:srgbClr val="FF0000"/>
                </a:solidFill>
              </a:rPr>
              <a:t>документи</a:t>
            </a:r>
            <a:r>
              <a:rPr lang="ru-RU" b="1" dirty="0">
                <a:solidFill>
                  <a:srgbClr val="FF0000"/>
                </a:solidFill>
              </a:rPr>
              <a:t>, за </a:t>
            </a:r>
            <a:r>
              <a:rPr lang="ru-RU" b="1" dirty="0" err="1">
                <a:solidFill>
                  <a:srgbClr val="FF0000"/>
                </a:solidFill>
              </a:rPr>
              <a:t>които</a:t>
            </a:r>
            <a:r>
              <a:rPr lang="ru-RU" b="1" dirty="0">
                <a:solidFill>
                  <a:srgbClr val="FF0000"/>
                </a:solidFill>
              </a:rPr>
              <a:t> се </a:t>
            </a:r>
            <a:r>
              <a:rPr lang="ru-RU" b="1" dirty="0" err="1">
                <a:solidFill>
                  <a:srgbClr val="FF0000"/>
                </a:solidFill>
              </a:rPr>
              <a:t>изисква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подпис</a:t>
            </a:r>
            <a:r>
              <a:rPr lang="ru-RU" b="1" dirty="0">
                <a:solidFill>
                  <a:srgbClr val="FF0000"/>
                </a:solidFill>
              </a:rPr>
              <a:t> на пациента;</a:t>
            </a:r>
          </a:p>
          <a:p>
            <a:r>
              <a:rPr lang="en-US" b="1" dirty="0"/>
              <a:t>2. </a:t>
            </a:r>
            <a:r>
              <a:rPr lang="ru-RU" b="1" dirty="0" err="1"/>
              <a:t>финансови</a:t>
            </a:r>
            <a:r>
              <a:rPr lang="ru-RU" b="1" dirty="0"/>
              <a:t> </a:t>
            </a:r>
            <a:r>
              <a:rPr lang="ru-RU" b="1" dirty="0" err="1"/>
              <a:t>отчетни</a:t>
            </a:r>
            <a:r>
              <a:rPr lang="ru-RU" b="1" dirty="0"/>
              <a:t> </a:t>
            </a:r>
            <a:r>
              <a:rPr lang="ru-RU" b="1" dirty="0" err="1"/>
              <a:t>документи</a:t>
            </a:r>
            <a:r>
              <a:rPr lang="ru-RU" b="1" dirty="0"/>
              <a:t> - на </a:t>
            </a:r>
            <a:r>
              <a:rPr lang="ru-RU" b="1" dirty="0" err="1"/>
              <a:t>хартиен</a:t>
            </a:r>
            <a:r>
              <a:rPr lang="ru-RU" b="1" dirty="0"/>
              <a:t> </a:t>
            </a:r>
            <a:r>
              <a:rPr lang="ru-RU" b="1" dirty="0" err="1"/>
              <a:t>носител</a:t>
            </a:r>
            <a:r>
              <a:rPr lang="ru-RU" b="1" dirty="0"/>
              <a:t> или в </a:t>
            </a:r>
            <a:r>
              <a:rPr lang="ru-RU" b="1" dirty="0" err="1"/>
              <a:t>електронен</a:t>
            </a:r>
            <a:r>
              <a:rPr lang="ru-RU" b="1" dirty="0"/>
              <a:t> вид</a:t>
            </a:r>
            <a:r>
              <a:rPr lang="ru-RU" dirty="0"/>
              <a:t>;</a:t>
            </a:r>
          </a:p>
          <a:p>
            <a:r>
              <a:rPr lang="en-US" dirty="0"/>
              <a:t>3. </a:t>
            </a:r>
            <a:r>
              <a:rPr lang="ru-RU" dirty="0"/>
              <a:t>в </a:t>
            </a:r>
            <a:r>
              <a:rPr lang="ru-RU" dirty="0" err="1"/>
              <a:t>електронен</a:t>
            </a:r>
            <a:r>
              <a:rPr lang="ru-RU" dirty="0"/>
              <a:t> вид в определен от НЗОК формат - за </a:t>
            </a:r>
            <a:r>
              <a:rPr lang="ru-RU" dirty="0" err="1"/>
              <a:t>отчитане</a:t>
            </a:r>
            <a:r>
              <a:rPr lang="ru-RU" dirty="0"/>
              <a:t> на ИМП за </a:t>
            </a:r>
            <a:r>
              <a:rPr lang="ru-RU" dirty="0" err="1"/>
              <a:t>извършената</a:t>
            </a:r>
            <a:r>
              <a:rPr lang="ru-RU" dirty="0"/>
              <a:t> от </a:t>
            </a:r>
            <a:r>
              <a:rPr lang="ru-RU" dirty="0" err="1"/>
              <a:t>тях</a:t>
            </a:r>
            <a:r>
              <a:rPr lang="ru-RU" dirty="0"/>
              <a:t> </a:t>
            </a:r>
            <a:r>
              <a:rPr lang="ru-RU" dirty="0" err="1"/>
              <a:t>дейност</a:t>
            </a:r>
            <a:r>
              <a:rPr lang="ru-RU" dirty="0"/>
              <a:t> в </a:t>
            </a:r>
            <a:r>
              <a:rPr lang="ru-RU" dirty="0" err="1"/>
              <a:t>полза</a:t>
            </a:r>
            <a:r>
              <a:rPr lang="ru-RU" dirty="0"/>
              <a:t> на ЗОЛ, </a:t>
            </a:r>
            <a:r>
              <a:rPr lang="ru-RU" dirty="0" err="1"/>
              <a:t>съдържащ</a:t>
            </a:r>
            <a:r>
              <a:rPr lang="ru-RU" dirty="0"/>
              <a:t> </a:t>
            </a:r>
            <a:r>
              <a:rPr lang="ru-RU" dirty="0" err="1"/>
              <a:t>атрибутите</a:t>
            </a:r>
            <a:r>
              <a:rPr lang="ru-RU" dirty="0"/>
              <a:t> от </a:t>
            </a:r>
            <a:r>
              <a:rPr lang="ru-RU" dirty="0" err="1"/>
              <a:t>първичните</a:t>
            </a:r>
            <a:r>
              <a:rPr lang="ru-RU" dirty="0"/>
              <a:t> </a:t>
            </a:r>
            <a:r>
              <a:rPr lang="ru-RU" dirty="0" err="1"/>
              <a:t>медицински</a:t>
            </a:r>
            <a:r>
              <a:rPr lang="ru-RU" dirty="0"/>
              <a:t> </a:t>
            </a:r>
            <a:r>
              <a:rPr lang="ru-RU" dirty="0" err="1"/>
              <a:t>документи</a:t>
            </a:r>
            <a:r>
              <a:rPr lang="ru-RU" dirty="0"/>
              <a:t> </a:t>
            </a:r>
            <a:r>
              <a:rPr lang="ru-RU" dirty="0" err="1"/>
              <a:t>съгласно</a:t>
            </a:r>
            <a:r>
              <a:rPr lang="ru-RU" dirty="0"/>
              <a:t> приложение № 2 „</a:t>
            </a:r>
            <a:r>
              <a:rPr lang="ru-RU" dirty="0" err="1"/>
              <a:t>Първични</a:t>
            </a:r>
            <a:r>
              <a:rPr lang="ru-RU" dirty="0"/>
              <a:t> </a:t>
            </a:r>
            <a:r>
              <a:rPr lang="ru-RU" dirty="0" err="1"/>
              <a:t>медицински</a:t>
            </a:r>
            <a:r>
              <a:rPr lang="ru-RU" dirty="0"/>
              <a:t> </a:t>
            </a:r>
            <a:r>
              <a:rPr lang="ru-RU" dirty="0" err="1"/>
              <a:t>документи</a:t>
            </a:r>
            <a:r>
              <a:rPr lang="ru-RU" dirty="0"/>
              <a:t>“.</a:t>
            </a:r>
          </a:p>
          <a:p>
            <a:pPr marL="45720" indent="0">
              <a:buNone/>
            </a:pPr>
            <a:r>
              <a:rPr lang="ru-RU" dirty="0"/>
              <a:t>П</a:t>
            </a:r>
            <a:r>
              <a:rPr lang="ru-RU" dirty="0" smtClean="0"/>
              <a:t>ри </a:t>
            </a:r>
            <a:r>
              <a:rPr lang="ru-RU" dirty="0"/>
              <a:t>проверка от </a:t>
            </a:r>
            <a:r>
              <a:rPr lang="ru-RU" dirty="0" err="1"/>
              <a:t>контролните</a:t>
            </a:r>
            <a:r>
              <a:rPr lang="ru-RU" dirty="0"/>
              <a:t> </a:t>
            </a:r>
            <a:r>
              <a:rPr lang="ru-RU" dirty="0" err="1"/>
              <a:t>органи</a:t>
            </a:r>
            <a:r>
              <a:rPr lang="ru-RU" dirty="0"/>
              <a:t> на НЗОК, </a:t>
            </a:r>
            <a:r>
              <a:rPr lang="ru-RU" b="1" dirty="0"/>
              <a:t>с </a:t>
            </a:r>
            <a:r>
              <a:rPr lang="ru-RU" b="1" dirty="0" err="1"/>
              <a:t>изключение</a:t>
            </a:r>
            <a:r>
              <a:rPr lang="ru-RU" b="1" dirty="0"/>
              <a:t> на </a:t>
            </a:r>
            <a:r>
              <a:rPr lang="ru-RU" b="1" dirty="0" err="1"/>
              <a:t>финансови</a:t>
            </a:r>
            <a:r>
              <a:rPr lang="ru-RU" b="1" dirty="0"/>
              <a:t> </a:t>
            </a:r>
            <a:r>
              <a:rPr lang="ru-RU" b="1" dirty="0" err="1"/>
              <a:t>отчетни</a:t>
            </a:r>
            <a:r>
              <a:rPr lang="ru-RU" b="1" dirty="0"/>
              <a:t> </a:t>
            </a:r>
            <a:r>
              <a:rPr lang="ru-RU" dirty="0" err="1"/>
              <a:t>документи</a:t>
            </a:r>
            <a:r>
              <a:rPr lang="ru-RU" dirty="0"/>
              <a:t> по чл. 33, ал. 2, т. 3 при </a:t>
            </a:r>
            <a:r>
              <a:rPr lang="ru-RU" dirty="0" err="1"/>
              <a:t>електронно</a:t>
            </a:r>
            <a:r>
              <a:rPr lang="ru-RU" dirty="0"/>
              <a:t> </a:t>
            </a:r>
            <a:r>
              <a:rPr lang="ru-RU" dirty="0" err="1"/>
              <a:t>отчитане</a:t>
            </a:r>
            <a:r>
              <a:rPr lang="ru-RU" dirty="0" smtClean="0"/>
              <a:t>.:</a:t>
            </a:r>
          </a:p>
          <a:p>
            <a:pPr marL="45720" indent="0">
              <a:buNone/>
            </a:pPr>
            <a:r>
              <a:rPr lang="bg-BG" dirty="0" smtClean="0"/>
              <a:t>                 т.</a:t>
            </a:r>
            <a:r>
              <a:rPr lang="en-US" dirty="0" smtClean="0"/>
              <a:t>3</a:t>
            </a:r>
            <a:r>
              <a:rPr lang="en-US" dirty="0"/>
              <a:t>. </a:t>
            </a:r>
            <a:r>
              <a:rPr lang="bg-BG" b="1" dirty="0">
                <a:solidFill>
                  <a:srgbClr val="FF0000"/>
                </a:solidFill>
              </a:rPr>
              <a:t>електронни финансови отчетни документи</a:t>
            </a:r>
            <a:r>
              <a:rPr lang="bg-BG" b="1" dirty="0"/>
              <a:t>.</a:t>
            </a:r>
            <a:endParaRPr lang="ru-RU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512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b="1" dirty="0" smtClean="0"/>
              <a:t>Въпрос</a:t>
            </a:r>
            <a:r>
              <a:rPr lang="bg-BG" dirty="0" smtClean="0"/>
              <a:t>: Може ли да ни проверява немедицинско лице- контрольор? </a:t>
            </a:r>
            <a:endParaRPr lang="en-US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b="1" dirty="0" smtClean="0">
                <a:solidFill>
                  <a:srgbClr val="FF0000"/>
                </a:solidFill>
              </a:rPr>
              <a:t>ДА!</a:t>
            </a:r>
          </a:p>
          <a:p>
            <a:r>
              <a:rPr lang="ru-RU" b="1" dirty="0"/>
              <a:t>Чл. 94.</a:t>
            </a:r>
            <a:r>
              <a:rPr lang="ru-RU" dirty="0"/>
              <a:t> (1) </a:t>
            </a:r>
            <a:r>
              <a:rPr lang="ru-RU" dirty="0" err="1"/>
              <a:t>Управителят</a:t>
            </a:r>
            <a:r>
              <a:rPr lang="ru-RU" dirty="0"/>
              <a:t> на НЗОК </a:t>
            </a:r>
            <a:r>
              <a:rPr lang="ru-RU" dirty="0" err="1"/>
              <a:t>упражнява</a:t>
            </a:r>
            <a:r>
              <a:rPr lang="ru-RU" dirty="0"/>
              <a:t> </a:t>
            </a:r>
            <a:r>
              <a:rPr lang="ru-RU" dirty="0" err="1"/>
              <a:t>цялостен</a:t>
            </a:r>
            <a:r>
              <a:rPr lang="ru-RU" dirty="0"/>
              <a:t> </a:t>
            </a:r>
            <a:r>
              <a:rPr lang="ru-RU" dirty="0" err="1"/>
              <a:t>контрол</a:t>
            </a:r>
            <a:r>
              <a:rPr lang="ru-RU" dirty="0"/>
              <a:t> по </a:t>
            </a:r>
            <a:r>
              <a:rPr lang="ru-RU" dirty="0" err="1"/>
              <a:t>изпълнението</a:t>
            </a:r>
            <a:r>
              <a:rPr lang="ru-RU" dirty="0"/>
              <a:t> на договорите чрез:</a:t>
            </a:r>
          </a:p>
          <a:p>
            <a:r>
              <a:rPr lang="en-US" dirty="0"/>
              <a:t>1. </a:t>
            </a:r>
            <a:r>
              <a:rPr lang="ru-RU" dirty="0" err="1"/>
              <a:t>длъжностни</a:t>
            </a:r>
            <a:r>
              <a:rPr lang="ru-RU" dirty="0"/>
              <a:t> лица - </a:t>
            </a:r>
            <a:r>
              <a:rPr lang="ru-RU" b="1" dirty="0"/>
              <a:t>служители на НЗОК</a:t>
            </a:r>
            <a:r>
              <a:rPr lang="ru-RU" dirty="0"/>
              <a:t>;</a:t>
            </a:r>
          </a:p>
          <a:p>
            <a:r>
              <a:rPr lang="en-US" dirty="0"/>
              <a:t>2. </a:t>
            </a:r>
            <a:r>
              <a:rPr lang="ru-RU" dirty="0" err="1"/>
              <a:t>длъжностни</a:t>
            </a:r>
            <a:r>
              <a:rPr lang="ru-RU" dirty="0"/>
              <a:t> лица от РЗОК - </a:t>
            </a:r>
            <a:r>
              <a:rPr lang="ru-RU" b="1" dirty="0" err="1"/>
              <a:t>контрольори</a:t>
            </a:r>
            <a:r>
              <a:rPr lang="ru-RU" b="1" dirty="0" smtClean="0"/>
              <a:t>.</a:t>
            </a:r>
          </a:p>
          <a:p>
            <a:r>
              <a:rPr lang="en-US" dirty="0"/>
              <a:t>(3) </a:t>
            </a:r>
            <a:r>
              <a:rPr lang="ru-RU" dirty="0" err="1"/>
              <a:t>Длъжностните</a:t>
            </a:r>
            <a:r>
              <a:rPr lang="ru-RU" dirty="0"/>
              <a:t> лица по чл. 72, ал. 2 от ЗЗО, </a:t>
            </a:r>
            <a:r>
              <a:rPr lang="ru-RU" dirty="0" err="1"/>
              <a:t>които</a:t>
            </a:r>
            <a:r>
              <a:rPr lang="ru-RU" dirty="0"/>
              <a:t> </a:t>
            </a:r>
            <a:r>
              <a:rPr lang="ru-RU" dirty="0" err="1"/>
              <a:t>нямат</a:t>
            </a:r>
            <a:r>
              <a:rPr lang="ru-RU" dirty="0"/>
              <a:t> </a:t>
            </a:r>
            <a:r>
              <a:rPr lang="ru-RU" dirty="0" err="1"/>
              <a:t>образователно-квалификационна</a:t>
            </a:r>
            <a:r>
              <a:rPr lang="ru-RU" dirty="0"/>
              <a:t> степен </a:t>
            </a:r>
            <a:r>
              <a:rPr lang="ru-RU" dirty="0" err="1"/>
              <a:t>магистър</a:t>
            </a:r>
            <a:r>
              <a:rPr lang="ru-RU" dirty="0"/>
              <a:t> по медицина (</a:t>
            </a:r>
            <a:r>
              <a:rPr lang="ru-RU" dirty="0" err="1"/>
              <a:t>лекар</a:t>
            </a:r>
            <a:r>
              <a:rPr lang="ru-RU" dirty="0"/>
              <a:t>), </a:t>
            </a:r>
            <a:r>
              <a:rPr lang="ru-RU" dirty="0" err="1"/>
              <a:t>нямат</a:t>
            </a:r>
            <a:r>
              <a:rPr lang="ru-RU" dirty="0"/>
              <a:t> </a:t>
            </a:r>
            <a:r>
              <a:rPr lang="ru-RU" dirty="0" err="1"/>
              <a:t>правомощията</a:t>
            </a:r>
            <a:r>
              <a:rPr lang="ru-RU" dirty="0"/>
              <a:t> по </a:t>
            </a:r>
            <a:r>
              <a:rPr lang="ru-RU" b="1" dirty="0"/>
              <a:t>чл. 73, ал. 1, т. 7 </a:t>
            </a:r>
            <a:r>
              <a:rPr lang="ru-RU" dirty="0"/>
              <a:t>от ЗЗО</a:t>
            </a:r>
            <a:r>
              <a:rPr lang="ru-RU" dirty="0" smtClean="0"/>
              <a:t>.: 7</a:t>
            </a:r>
            <a:r>
              <a:rPr lang="ru-RU" dirty="0"/>
              <a:t>. (нова - ДВ, </a:t>
            </a:r>
            <a:r>
              <a:rPr lang="ru-RU" dirty="0" err="1"/>
              <a:t>бр</a:t>
            </a:r>
            <a:r>
              <a:rPr lang="ru-RU" dirty="0"/>
              <a:t>. 98 от </a:t>
            </a:r>
            <a:r>
              <a:rPr lang="ru-RU" dirty="0" smtClean="0"/>
              <a:t>2015 </a:t>
            </a:r>
            <a:r>
              <a:rPr lang="ru-RU" dirty="0"/>
              <a:t>г., в сила от 01.01.2016 г.) да </a:t>
            </a:r>
            <a:r>
              <a:rPr lang="ru-RU" dirty="0" err="1"/>
              <a:t>проверяват</a:t>
            </a:r>
            <a:r>
              <a:rPr lang="ru-RU" dirty="0"/>
              <a:t> </a:t>
            </a:r>
            <a:r>
              <a:rPr lang="ru-RU" dirty="0" err="1"/>
              <a:t>съответствието</a:t>
            </a:r>
            <a:r>
              <a:rPr lang="ru-RU" dirty="0"/>
              <a:t> на </a:t>
            </a:r>
            <a:r>
              <a:rPr lang="ru-RU" b="1" dirty="0" err="1" smtClean="0">
                <a:solidFill>
                  <a:srgbClr val="FF0000"/>
                </a:solidFill>
              </a:rPr>
              <a:t>дейността</a:t>
            </a:r>
            <a:r>
              <a:rPr lang="ru-RU" b="1" dirty="0" smtClean="0">
                <a:solidFill>
                  <a:srgbClr val="FF0000"/>
                </a:solidFill>
              </a:rPr>
              <a:t> на </a:t>
            </a:r>
            <a:r>
              <a:rPr lang="ru-RU" b="1" dirty="0" err="1" smtClean="0">
                <a:solidFill>
                  <a:srgbClr val="FF0000"/>
                </a:solidFill>
              </a:rPr>
              <a:t>изпълнителите</a:t>
            </a:r>
            <a:r>
              <a:rPr lang="ru-RU" b="1" dirty="0" smtClean="0">
                <a:solidFill>
                  <a:srgbClr val="FF0000"/>
                </a:solidFill>
              </a:rPr>
              <a:t> с </a:t>
            </a:r>
            <a:r>
              <a:rPr lang="ru-RU" b="1" dirty="0" err="1" smtClean="0">
                <a:solidFill>
                  <a:srgbClr val="FF0000"/>
                </a:solidFill>
              </a:rPr>
              <a:t>критериите</a:t>
            </a:r>
            <a:r>
              <a:rPr lang="ru-RU" b="1" dirty="0" smtClean="0">
                <a:solidFill>
                  <a:srgbClr val="FF0000"/>
                </a:solidFill>
              </a:rPr>
              <a:t> за </a:t>
            </a:r>
            <a:r>
              <a:rPr lang="ru-RU" b="1" dirty="0" err="1" smtClean="0">
                <a:solidFill>
                  <a:srgbClr val="FF0000"/>
                </a:solidFill>
              </a:rPr>
              <a:t>достъпност</a:t>
            </a:r>
            <a:r>
              <a:rPr lang="ru-RU" b="1" dirty="0" smtClean="0">
                <a:solidFill>
                  <a:srgbClr val="FF0000"/>
                </a:solidFill>
              </a:rPr>
              <a:t> и качество</a:t>
            </a:r>
            <a:r>
              <a:rPr lang="ru-RU" dirty="0" smtClean="0"/>
              <a:t> на </a:t>
            </a:r>
            <a:r>
              <a:rPr lang="ru-RU" dirty="0" err="1"/>
              <a:t>медицинската</a:t>
            </a:r>
            <a:r>
              <a:rPr lang="ru-RU" dirty="0"/>
              <a:t> </a:t>
            </a:r>
            <a:r>
              <a:rPr lang="ru-RU" dirty="0" err="1"/>
              <a:t>помощ</a:t>
            </a:r>
            <a:r>
              <a:rPr lang="ru-RU" dirty="0"/>
              <a:t>, </a:t>
            </a:r>
            <a:r>
              <a:rPr lang="ru-RU" dirty="0" err="1"/>
              <a:t>регламентирани</a:t>
            </a:r>
            <a:r>
              <a:rPr lang="ru-RU" dirty="0"/>
              <a:t> в НРД в </a:t>
            </a:r>
            <a:r>
              <a:rPr lang="ru-RU" dirty="0" err="1"/>
              <a:t>съответствие</a:t>
            </a:r>
            <a:r>
              <a:rPr lang="ru-RU" dirty="0"/>
              <a:t> с чл. 59в</a:t>
            </a:r>
          </a:p>
          <a:p>
            <a:endParaRPr lang="ru-RU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88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b="1" dirty="0" smtClean="0"/>
              <a:t>ВЪПРОС</a:t>
            </a:r>
            <a:r>
              <a:rPr lang="bg-BG" dirty="0" smtClean="0"/>
              <a:t>: Може ли при проверка да присъства експерт от БЛС?</a:t>
            </a:r>
            <a:endParaRPr lang="en-US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ДА!</a:t>
            </a:r>
          </a:p>
          <a:p>
            <a:r>
              <a:rPr lang="ru-RU" b="1" dirty="0" smtClean="0"/>
              <a:t>Чл</a:t>
            </a:r>
            <a:r>
              <a:rPr lang="ru-RU" b="1" dirty="0"/>
              <a:t>. 404. (1) При </a:t>
            </a:r>
            <a:r>
              <a:rPr lang="ru-RU" b="1" dirty="0" err="1"/>
              <a:t>извършване</a:t>
            </a:r>
            <a:r>
              <a:rPr lang="ru-RU" b="1" dirty="0"/>
              <a:t> на </a:t>
            </a:r>
            <a:r>
              <a:rPr lang="ru-RU" b="1" dirty="0" err="1"/>
              <a:t>проверките</a:t>
            </a:r>
            <a:r>
              <a:rPr lang="ru-RU" b="1" dirty="0"/>
              <a:t> по чл. 396, 397 и 398 </a:t>
            </a:r>
            <a:r>
              <a:rPr lang="ru-RU" b="1" dirty="0" err="1"/>
              <a:t>могат</a:t>
            </a:r>
            <a:r>
              <a:rPr lang="ru-RU" b="1" dirty="0"/>
              <a:t> да </a:t>
            </a:r>
            <a:r>
              <a:rPr lang="ru-RU" b="1" dirty="0" err="1"/>
              <a:t>присъстват</a:t>
            </a:r>
            <a:r>
              <a:rPr lang="ru-RU" b="1" dirty="0"/>
              <a:t> </a:t>
            </a:r>
            <a:r>
              <a:rPr lang="ru-RU" b="1" dirty="0" err="1"/>
              <a:t>експерти</a:t>
            </a:r>
            <a:r>
              <a:rPr lang="ru-RU" b="1" dirty="0"/>
              <a:t> на БЛС, </a:t>
            </a:r>
            <a:r>
              <a:rPr lang="ru-RU" b="1" dirty="0" err="1"/>
              <a:t>които</a:t>
            </a:r>
            <a:r>
              <a:rPr lang="ru-RU" b="1" dirty="0"/>
              <a:t> не </a:t>
            </a:r>
            <a:r>
              <a:rPr lang="ru-RU" b="1" dirty="0" err="1"/>
              <a:t>са</a:t>
            </a:r>
            <a:r>
              <a:rPr lang="ru-RU" b="1" dirty="0"/>
              <a:t> в </a:t>
            </a:r>
            <a:r>
              <a:rPr lang="ru-RU" b="1" dirty="0" err="1"/>
              <a:t>договорни</a:t>
            </a:r>
            <a:r>
              <a:rPr lang="ru-RU" b="1" dirty="0"/>
              <a:t> отношения с </a:t>
            </a:r>
            <a:r>
              <a:rPr lang="ru-RU" b="1" dirty="0" err="1"/>
              <a:t>проверявания</a:t>
            </a:r>
            <a:r>
              <a:rPr lang="ru-RU" b="1" dirty="0"/>
              <a:t> </a:t>
            </a:r>
            <a:r>
              <a:rPr lang="ru-RU" b="1" dirty="0" err="1"/>
              <a:t>изпълнител</a:t>
            </a:r>
            <a:r>
              <a:rPr lang="ru-RU" b="1" dirty="0"/>
              <a:t> на </a:t>
            </a:r>
            <a:r>
              <a:rPr lang="ru-RU" b="1" dirty="0" err="1"/>
              <a:t>медицинска</a:t>
            </a:r>
            <a:r>
              <a:rPr lang="ru-RU" b="1" dirty="0"/>
              <a:t> </a:t>
            </a:r>
            <a:r>
              <a:rPr lang="ru-RU" b="1" dirty="0" err="1"/>
              <a:t>помощ</a:t>
            </a:r>
            <a:r>
              <a:rPr lang="ru-RU" b="1" dirty="0"/>
              <a:t>. </a:t>
            </a:r>
            <a:r>
              <a:rPr lang="ru-RU" b="1" dirty="0" err="1">
                <a:solidFill>
                  <a:srgbClr val="FF0000"/>
                </a:solidFill>
              </a:rPr>
              <a:t>Експертите</a:t>
            </a:r>
            <a:r>
              <a:rPr lang="ru-RU" b="1" dirty="0">
                <a:solidFill>
                  <a:srgbClr val="FF0000"/>
                </a:solidFill>
              </a:rPr>
              <a:t> предоставят </a:t>
            </a:r>
            <a:r>
              <a:rPr lang="ru-RU" b="1" dirty="0" err="1">
                <a:solidFill>
                  <a:srgbClr val="FF0000"/>
                </a:solidFill>
              </a:rPr>
              <a:t>писмени</a:t>
            </a:r>
            <a:r>
              <a:rPr lang="ru-RU" b="1" dirty="0">
                <a:solidFill>
                  <a:srgbClr val="FF0000"/>
                </a:solidFill>
              </a:rPr>
              <a:t> становища</a:t>
            </a:r>
            <a:r>
              <a:rPr lang="ru-RU" b="1" dirty="0"/>
              <a:t>, </a:t>
            </a:r>
            <a:r>
              <a:rPr lang="ru-RU" b="1" dirty="0" err="1"/>
              <a:t>които</a:t>
            </a:r>
            <a:r>
              <a:rPr lang="ru-RU" b="1" dirty="0"/>
              <a:t> </a:t>
            </a:r>
            <a:r>
              <a:rPr lang="ru-RU" b="1" dirty="0" err="1"/>
              <a:t>са</a:t>
            </a:r>
            <a:r>
              <a:rPr lang="ru-RU" b="1" dirty="0"/>
              <a:t> </a:t>
            </a:r>
            <a:r>
              <a:rPr lang="ru-RU" b="1" dirty="0" err="1"/>
              <a:t>неразделна</a:t>
            </a:r>
            <a:r>
              <a:rPr lang="ru-RU" b="1" dirty="0"/>
              <a:t> част от протокола по чл. 401, ал. 1.</a:t>
            </a:r>
          </a:p>
          <a:p>
            <a:r>
              <a:rPr lang="en-US" dirty="0"/>
              <a:t>(2) </a:t>
            </a:r>
            <a:r>
              <a:rPr lang="ru-RU" dirty="0" err="1"/>
              <a:t>Включването</a:t>
            </a:r>
            <a:r>
              <a:rPr lang="ru-RU" dirty="0"/>
              <a:t> на </a:t>
            </a:r>
            <a:r>
              <a:rPr lang="ru-RU" dirty="0" err="1"/>
              <a:t>експертите</a:t>
            </a:r>
            <a:r>
              <a:rPr lang="ru-RU" dirty="0"/>
              <a:t> на БЛС в </a:t>
            </a:r>
            <a:r>
              <a:rPr lang="ru-RU" dirty="0" err="1"/>
              <a:t>заповедите</a:t>
            </a:r>
            <a:r>
              <a:rPr lang="ru-RU" dirty="0"/>
              <a:t> за </a:t>
            </a:r>
            <a:r>
              <a:rPr lang="ru-RU" dirty="0" err="1"/>
              <a:t>проверките</a:t>
            </a:r>
            <a:r>
              <a:rPr lang="ru-RU" dirty="0"/>
              <a:t> по ал. 1 на управителя на НЗОК, </a:t>
            </a:r>
            <a:r>
              <a:rPr lang="ru-RU" dirty="0" err="1"/>
              <a:t>респ</a:t>
            </a:r>
            <a:r>
              <a:rPr lang="ru-RU" dirty="0"/>
              <a:t>. директора на РЗОК, се </a:t>
            </a:r>
            <a:r>
              <a:rPr lang="ru-RU" dirty="0" err="1"/>
              <a:t>осъществява</a:t>
            </a:r>
            <a:r>
              <a:rPr lang="ru-RU" dirty="0"/>
              <a:t> след </a:t>
            </a:r>
            <a:r>
              <a:rPr lang="ru-RU" dirty="0" err="1"/>
              <a:t>посочване</a:t>
            </a:r>
            <a:r>
              <a:rPr lang="ru-RU" dirty="0"/>
              <a:t> в </a:t>
            </a:r>
            <a:r>
              <a:rPr lang="ru-RU" dirty="0" err="1"/>
              <a:t>писмен</a:t>
            </a:r>
            <a:r>
              <a:rPr lang="ru-RU" dirty="0"/>
              <a:t> вид от страна на председателя на РК на БЛС, на </a:t>
            </a:r>
            <a:r>
              <a:rPr lang="ru-RU" dirty="0" err="1"/>
              <a:t>чиято</a:t>
            </a:r>
            <a:r>
              <a:rPr lang="ru-RU" dirty="0"/>
              <a:t> </a:t>
            </a:r>
            <a:r>
              <a:rPr lang="ru-RU" dirty="0" err="1"/>
              <a:t>територия</a:t>
            </a:r>
            <a:r>
              <a:rPr lang="ru-RU" dirty="0"/>
              <a:t> се </a:t>
            </a:r>
            <a:r>
              <a:rPr lang="ru-RU" dirty="0" err="1"/>
              <a:t>осъществява</a:t>
            </a:r>
            <a:r>
              <a:rPr lang="ru-RU" dirty="0"/>
              <a:t> </a:t>
            </a:r>
            <a:r>
              <a:rPr lang="ru-RU" dirty="0" err="1"/>
              <a:t>проверката</a:t>
            </a:r>
            <a:r>
              <a:rPr lang="ru-RU" dirty="0"/>
              <a:t>, на </a:t>
            </a:r>
            <a:r>
              <a:rPr lang="ru-RU" dirty="0" err="1"/>
              <a:t>представителите</a:t>
            </a:r>
            <a:r>
              <a:rPr lang="ru-RU" dirty="0"/>
              <a:t> на РК на БЛС </a:t>
            </a:r>
            <a:r>
              <a:rPr lang="ru-RU" dirty="0" err="1"/>
              <a:t>със</a:t>
            </a:r>
            <a:r>
              <a:rPr lang="ru-RU" dirty="0"/>
              <a:t> </a:t>
            </a:r>
            <a:r>
              <a:rPr lang="ru-RU" dirty="0" err="1"/>
              <a:t>съответна</a:t>
            </a:r>
            <a:r>
              <a:rPr lang="ru-RU" dirty="0"/>
              <a:t> </a:t>
            </a:r>
            <a:r>
              <a:rPr lang="ru-RU" dirty="0" err="1"/>
              <a:t>специалност</a:t>
            </a:r>
            <a:r>
              <a:rPr lang="ru-RU" dirty="0"/>
              <a:t>.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471" y="5042262"/>
            <a:ext cx="2933700" cy="1419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7437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b="1" dirty="0" smtClean="0"/>
              <a:t>Въпрос</a:t>
            </a:r>
            <a:r>
              <a:rPr lang="bg-BG" dirty="0" smtClean="0"/>
              <a:t>: Има ли маловажни случаи, при които не се налагат санкции?</a:t>
            </a:r>
            <a:endParaRPr lang="en-US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341120" y="1654629"/>
            <a:ext cx="9509760" cy="4737461"/>
          </a:xfrm>
        </p:spPr>
        <p:txBody>
          <a:bodyPr>
            <a:normAutofit fontScale="92500" lnSpcReduction="10000"/>
          </a:bodyPr>
          <a:lstStyle/>
          <a:p>
            <a:r>
              <a:rPr lang="bg-BG" b="1" dirty="0" smtClean="0">
                <a:solidFill>
                  <a:srgbClr val="FF0000"/>
                </a:solidFill>
              </a:rPr>
              <a:t>ДА!</a:t>
            </a:r>
          </a:p>
          <a:p>
            <a:r>
              <a:rPr lang="bg-BG" dirty="0" smtClean="0"/>
              <a:t>Чл. 408 </a:t>
            </a:r>
            <a:r>
              <a:rPr lang="en-US" dirty="0" smtClean="0"/>
              <a:t>(4</a:t>
            </a:r>
            <a:r>
              <a:rPr lang="en-US" dirty="0"/>
              <a:t>) </a:t>
            </a:r>
            <a:r>
              <a:rPr lang="ru-RU" dirty="0"/>
              <a:t>За </a:t>
            </a:r>
            <a:r>
              <a:rPr lang="ru-RU" dirty="0" err="1"/>
              <a:t>маловажни</a:t>
            </a:r>
            <a:r>
              <a:rPr lang="ru-RU" dirty="0"/>
              <a:t> случаи на нарушения </a:t>
            </a:r>
            <a:r>
              <a:rPr lang="ru-RU" dirty="0" err="1"/>
              <a:t>наказващият</a:t>
            </a:r>
            <a:r>
              <a:rPr lang="ru-RU" dirty="0"/>
              <a:t> орган не </a:t>
            </a:r>
            <a:r>
              <a:rPr lang="ru-RU" dirty="0" err="1"/>
              <a:t>налага</a:t>
            </a:r>
            <a:r>
              <a:rPr lang="ru-RU" dirty="0"/>
              <a:t> наказание, </a:t>
            </a:r>
            <a:r>
              <a:rPr lang="ru-RU" dirty="0" err="1"/>
              <a:t>като</a:t>
            </a:r>
            <a:r>
              <a:rPr lang="ru-RU" dirty="0"/>
              <a:t> </a:t>
            </a:r>
            <a:r>
              <a:rPr lang="ru-RU" dirty="0" err="1"/>
              <a:t>направи</a:t>
            </a:r>
            <a:r>
              <a:rPr lang="ru-RU" dirty="0"/>
              <a:t> </a:t>
            </a:r>
            <a:r>
              <a:rPr lang="ru-RU" b="1" dirty="0">
                <a:solidFill>
                  <a:srgbClr val="FF0000"/>
                </a:solidFill>
              </a:rPr>
              <a:t>предписание за </a:t>
            </a:r>
            <a:r>
              <a:rPr lang="ru-RU" b="1" dirty="0" err="1">
                <a:solidFill>
                  <a:srgbClr val="FF0000"/>
                </a:solidFill>
              </a:rPr>
              <a:t>отстраняване</a:t>
            </a:r>
            <a:r>
              <a:rPr lang="ru-RU" dirty="0"/>
              <a:t> на </a:t>
            </a:r>
            <a:r>
              <a:rPr lang="ru-RU" dirty="0" err="1"/>
              <a:t>съответното</a:t>
            </a:r>
            <a:r>
              <a:rPr lang="ru-RU" dirty="0"/>
              <a:t> нарушение и предупреди нарушителя, че при повторно </a:t>
            </a:r>
            <a:r>
              <a:rPr lang="ru-RU" dirty="0" err="1"/>
              <a:t>извършване</a:t>
            </a:r>
            <a:r>
              <a:rPr lang="ru-RU" dirty="0"/>
              <a:t> на нарушение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му</a:t>
            </a:r>
            <a:r>
              <a:rPr lang="ru-RU" dirty="0"/>
              <a:t> </a:t>
            </a:r>
            <a:r>
              <a:rPr lang="ru-RU" dirty="0" err="1"/>
              <a:t>бъде</a:t>
            </a:r>
            <a:r>
              <a:rPr lang="ru-RU" dirty="0"/>
              <a:t> наложена санкция</a:t>
            </a:r>
            <a:r>
              <a:rPr lang="ru-RU" dirty="0" smtClean="0"/>
              <a:t>.</a:t>
            </a:r>
          </a:p>
          <a:p>
            <a:r>
              <a:rPr lang="en-US" dirty="0"/>
              <a:t>4. </a:t>
            </a:r>
            <a:r>
              <a:rPr lang="en-US" b="1" dirty="0">
                <a:solidFill>
                  <a:srgbClr val="FF0000"/>
                </a:solidFill>
              </a:rPr>
              <a:t>„</a:t>
            </a:r>
            <a:r>
              <a:rPr lang="ru-RU" b="1" dirty="0" err="1">
                <a:solidFill>
                  <a:srgbClr val="FF0000"/>
                </a:solidFill>
              </a:rPr>
              <a:t>Маловажни</a:t>
            </a:r>
            <a:r>
              <a:rPr lang="ru-RU" b="1" dirty="0">
                <a:solidFill>
                  <a:srgbClr val="FF0000"/>
                </a:solidFill>
              </a:rPr>
              <a:t> случаи</a:t>
            </a:r>
            <a:r>
              <a:rPr lang="ru-RU" dirty="0"/>
              <a:t>“ по </a:t>
            </a:r>
            <a:r>
              <a:rPr lang="ru-RU" dirty="0" err="1"/>
              <a:t>смисъла</a:t>
            </a:r>
            <a:r>
              <a:rPr lang="ru-RU" dirty="0"/>
              <a:t> на чл. 408, ал. 4 </a:t>
            </a:r>
            <a:r>
              <a:rPr lang="ru-RU" dirty="0" err="1"/>
              <a:t>са</a:t>
            </a:r>
            <a:r>
              <a:rPr lang="ru-RU" dirty="0"/>
              <a:t>:</a:t>
            </a:r>
          </a:p>
          <a:p>
            <a:r>
              <a:rPr lang="en-US" dirty="0"/>
              <a:t>4.1. </a:t>
            </a:r>
            <a:r>
              <a:rPr lang="bg-BG" dirty="0"/>
              <a:t>За </a:t>
            </a:r>
            <a:r>
              <a:rPr lang="bg-BG" dirty="0" err="1"/>
              <a:t>извънболнична</a:t>
            </a:r>
            <a:r>
              <a:rPr lang="bg-BG" dirty="0"/>
              <a:t> медицинска помощ:</a:t>
            </a:r>
          </a:p>
          <a:p>
            <a:r>
              <a:rPr lang="ru-RU" dirty="0"/>
              <a:t>а) </a:t>
            </a:r>
            <a:r>
              <a:rPr lang="ru-RU" b="1" dirty="0" err="1">
                <a:solidFill>
                  <a:srgbClr val="FF0000"/>
                </a:solidFill>
              </a:rPr>
              <a:t>липса</a:t>
            </a:r>
            <a:r>
              <a:rPr lang="ru-RU" b="1" dirty="0">
                <a:solidFill>
                  <a:srgbClr val="FF0000"/>
                </a:solidFill>
              </a:rPr>
              <a:t> на </a:t>
            </a:r>
            <a:r>
              <a:rPr lang="ru-RU" b="1" dirty="0" err="1">
                <a:solidFill>
                  <a:srgbClr val="FF0000"/>
                </a:solidFill>
              </a:rPr>
              <a:t>подпис</a:t>
            </a:r>
            <a:r>
              <a:rPr lang="ru-RU" b="1" dirty="0">
                <a:solidFill>
                  <a:srgbClr val="FF0000"/>
                </a:solidFill>
              </a:rPr>
              <a:t> и/или </a:t>
            </a:r>
            <a:r>
              <a:rPr lang="ru-RU" b="1" dirty="0" err="1">
                <a:solidFill>
                  <a:srgbClr val="FF0000"/>
                </a:solidFill>
              </a:rPr>
              <a:t>печат</a:t>
            </a:r>
            <a:r>
              <a:rPr lang="ru-RU" b="1" dirty="0">
                <a:solidFill>
                  <a:srgbClr val="FF0000"/>
                </a:solidFill>
              </a:rPr>
              <a:t> на</a:t>
            </a:r>
            <a:r>
              <a:rPr lang="ru-RU" dirty="0">
                <a:solidFill>
                  <a:srgbClr val="FF0000"/>
                </a:solidFill>
              </a:rPr>
              <a:t>:</a:t>
            </a:r>
          </a:p>
          <a:p>
            <a:pPr marL="45720" indent="0">
              <a:buNone/>
            </a:pPr>
            <a:r>
              <a:rPr lang="bg-BG" dirty="0">
                <a:solidFill>
                  <a:srgbClr val="FF0000"/>
                </a:solidFill>
              </a:rPr>
              <a:t> </a:t>
            </a:r>
            <a:r>
              <a:rPr lang="bg-BG" dirty="0" smtClean="0">
                <a:solidFill>
                  <a:srgbClr val="FF0000"/>
                </a:solidFill>
              </a:rPr>
              <a:t>                      </a:t>
            </a:r>
            <a:r>
              <a:rPr lang="ru-RU" b="1" dirty="0" err="1" smtClean="0">
                <a:solidFill>
                  <a:srgbClr val="FF0000"/>
                </a:solidFill>
              </a:rPr>
              <a:t>извършилия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дейността</a:t>
            </a:r>
            <a:r>
              <a:rPr lang="ru-RU" b="1" dirty="0">
                <a:solidFill>
                  <a:srgbClr val="FF0000"/>
                </a:solidFill>
              </a:rPr>
              <a:t> ОПЛ в </a:t>
            </a:r>
            <a:r>
              <a:rPr lang="ru-RU" b="1" dirty="0" err="1">
                <a:solidFill>
                  <a:srgbClr val="FF0000"/>
                </a:solidFill>
              </a:rPr>
              <a:t>амбулаторния</a:t>
            </a:r>
            <a:r>
              <a:rPr lang="ru-RU" b="1" dirty="0">
                <a:solidFill>
                  <a:srgbClr val="FF0000"/>
                </a:solidFill>
              </a:rPr>
              <a:t> лист;</a:t>
            </a:r>
          </a:p>
          <a:p>
            <a:r>
              <a:rPr lang="en-US" dirty="0"/>
              <a:t>- </a:t>
            </a:r>
            <a:r>
              <a:rPr lang="ru-RU" dirty="0" err="1"/>
              <a:t>извършилия</a:t>
            </a:r>
            <a:r>
              <a:rPr lang="ru-RU" dirty="0"/>
              <a:t> </a:t>
            </a:r>
            <a:r>
              <a:rPr lang="ru-RU" dirty="0" err="1"/>
              <a:t>дейността</a:t>
            </a:r>
            <a:r>
              <a:rPr lang="ru-RU" dirty="0"/>
              <a:t> специалист в </a:t>
            </a:r>
            <a:r>
              <a:rPr lang="ru-RU" dirty="0" err="1"/>
              <a:t>амбулаторния</a:t>
            </a:r>
            <a:r>
              <a:rPr lang="ru-RU" dirty="0"/>
              <a:t> лист и/или в </a:t>
            </a:r>
            <a:r>
              <a:rPr lang="ru-RU" dirty="0" err="1"/>
              <a:t>направлението</a:t>
            </a:r>
            <a:r>
              <a:rPr lang="ru-RU" dirty="0"/>
              <a:t> (</a:t>
            </a:r>
            <a:r>
              <a:rPr lang="ru-RU" dirty="0" err="1"/>
              <a:t>бл</a:t>
            </a:r>
            <a:r>
              <a:rPr lang="ru-RU" dirty="0"/>
              <a:t>. МЗ-НЗОК № 3, </a:t>
            </a:r>
            <a:r>
              <a:rPr lang="ru-RU" dirty="0" err="1"/>
              <a:t>бл</a:t>
            </a:r>
            <a:r>
              <a:rPr lang="ru-RU" dirty="0"/>
              <a:t>. МЗ-НЗОК № 3А и </a:t>
            </a:r>
            <a:r>
              <a:rPr lang="ru-RU" dirty="0" err="1"/>
              <a:t>бл</a:t>
            </a:r>
            <a:r>
              <a:rPr lang="ru-RU" dirty="0"/>
              <a:t>. МЗ-НЗОК № 4).</a:t>
            </a:r>
          </a:p>
          <a:p>
            <a:r>
              <a:rPr lang="ru-RU" dirty="0"/>
              <a:t>б) </a:t>
            </a:r>
            <a:r>
              <a:rPr lang="ru-RU" b="1" dirty="0" err="1"/>
              <a:t>липса</a:t>
            </a:r>
            <a:r>
              <a:rPr lang="ru-RU" b="1" dirty="0"/>
              <a:t> на </a:t>
            </a:r>
            <a:r>
              <a:rPr lang="ru-RU" b="1" dirty="0" err="1"/>
              <a:t>някои</a:t>
            </a:r>
            <a:r>
              <a:rPr lang="ru-RU" b="1" dirty="0"/>
              <a:t> от </a:t>
            </a:r>
            <a:r>
              <a:rPr lang="ru-RU" b="1" dirty="0" err="1"/>
              <a:t>посочените</a:t>
            </a:r>
            <a:r>
              <a:rPr lang="ru-RU" b="1" dirty="0"/>
              <a:t> в </a:t>
            </a:r>
            <a:r>
              <a:rPr lang="ru-RU" b="1" dirty="0">
                <a:solidFill>
                  <a:srgbClr val="FF0000"/>
                </a:solidFill>
              </a:rPr>
              <a:t>приложение № 9 </a:t>
            </a:r>
            <a:r>
              <a:rPr lang="ru-RU" b="1" dirty="0" err="1">
                <a:solidFill>
                  <a:srgbClr val="FF0000"/>
                </a:solidFill>
              </a:rPr>
              <a:t>консумативи</a:t>
            </a:r>
            <a:r>
              <a:rPr lang="ru-RU" b="1" dirty="0">
                <a:solidFill>
                  <a:srgbClr val="FF0000"/>
                </a:solidFill>
              </a:rPr>
              <a:t> - за </a:t>
            </a:r>
            <a:r>
              <a:rPr lang="ru-RU" b="1" dirty="0" err="1">
                <a:solidFill>
                  <a:srgbClr val="FF0000"/>
                </a:solidFill>
              </a:rPr>
              <a:t>изпълнителите</a:t>
            </a:r>
            <a:r>
              <a:rPr lang="ru-RU" b="1" dirty="0">
                <a:solidFill>
                  <a:srgbClr val="FF0000"/>
                </a:solidFill>
              </a:rPr>
              <a:t> на ПИМП;</a:t>
            </a:r>
          </a:p>
          <a:p>
            <a:endParaRPr lang="ru-RU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987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b="1" dirty="0" smtClean="0"/>
              <a:t>Въпрос</a:t>
            </a:r>
            <a:r>
              <a:rPr lang="bg-BG" dirty="0" smtClean="0"/>
              <a:t>: Каква санкция се налага при отчитане на </a:t>
            </a:r>
            <a:r>
              <a:rPr lang="bg-BG" dirty="0" err="1" smtClean="0"/>
              <a:t>неизвършена</a:t>
            </a:r>
            <a:r>
              <a:rPr lang="bg-BG" dirty="0" smtClean="0"/>
              <a:t> дейност?</a:t>
            </a:r>
            <a:endParaRPr lang="en-US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341120" y="1596980"/>
            <a:ext cx="9509760" cy="4432599"/>
          </a:xfrm>
        </p:spPr>
        <p:txBody>
          <a:bodyPr/>
          <a:lstStyle/>
          <a:p>
            <a:r>
              <a:rPr lang="ru-RU" dirty="0" smtClean="0"/>
              <a:t>Чл.99 При </a:t>
            </a:r>
            <a:r>
              <a:rPr lang="ru-RU" dirty="0" err="1"/>
              <a:t>отчитане</a:t>
            </a:r>
            <a:r>
              <a:rPr lang="ru-RU" dirty="0"/>
              <a:t> на </a:t>
            </a:r>
            <a:r>
              <a:rPr lang="ru-RU" dirty="0" err="1"/>
              <a:t>дейност</a:t>
            </a:r>
            <a:r>
              <a:rPr lang="ru-RU" dirty="0"/>
              <a:t>, </a:t>
            </a:r>
            <a:r>
              <a:rPr lang="ru-RU" dirty="0" err="1"/>
              <a:t>която</a:t>
            </a:r>
            <a:r>
              <a:rPr lang="ru-RU" dirty="0"/>
              <a:t> не е </a:t>
            </a:r>
            <a:r>
              <a:rPr lang="ru-RU" dirty="0" err="1"/>
              <a:t>извършена</a:t>
            </a:r>
            <a:r>
              <a:rPr lang="ru-RU" dirty="0"/>
              <a:t>, </a:t>
            </a:r>
            <a:r>
              <a:rPr lang="ru-RU" dirty="0" err="1"/>
              <a:t>както</a:t>
            </a:r>
            <a:r>
              <a:rPr lang="ru-RU" dirty="0"/>
              <a:t> и при </a:t>
            </a:r>
            <a:r>
              <a:rPr lang="ru-RU" dirty="0" err="1"/>
              <a:t>извършване</a:t>
            </a:r>
            <a:r>
              <a:rPr lang="ru-RU" dirty="0"/>
              <a:t> и </a:t>
            </a:r>
            <a:r>
              <a:rPr lang="ru-RU" dirty="0" err="1"/>
              <a:t>отчитане</a:t>
            </a:r>
            <a:r>
              <a:rPr lang="ru-RU" dirty="0"/>
              <a:t> на </a:t>
            </a:r>
            <a:r>
              <a:rPr lang="ru-RU" dirty="0" err="1"/>
              <a:t>медицинска</a:t>
            </a:r>
            <a:r>
              <a:rPr lang="ru-RU" dirty="0"/>
              <a:t> </a:t>
            </a:r>
            <a:r>
              <a:rPr lang="ru-RU" dirty="0" err="1"/>
              <a:t>дейност</a:t>
            </a:r>
            <a:r>
              <a:rPr lang="ru-RU" dirty="0"/>
              <a:t>, за </a:t>
            </a:r>
            <a:r>
              <a:rPr lang="ru-RU" dirty="0" err="1"/>
              <a:t>която</a:t>
            </a:r>
            <a:r>
              <a:rPr lang="ru-RU" dirty="0"/>
              <a:t> </a:t>
            </a:r>
            <a:r>
              <a:rPr lang="ru-RU" dirty="0" err="1"/>
              <a:t>няма</a:t>
            </a:r>
            <a:r>
              <a:rPr lang="ru-RU" dirty="0"/>
              <a:t> </a:t>
            </a:r>
            <a:r>
              <a:rPr lang="ru-RU" dirty="0" err="1"/>
              <a:t>съответни</a:t>
            </a:r>
            <a:r>
              <a:rPr lang="ru-RU" dirty="0"/>
              <a:t> </a:t>
            </a:r>
            <a:r>
              <a:rPr lang="ru-RU" dirty="0" err="1"/>
              <a:t>медицински</a:t>
            </a:r>
            <a:r>
              <a:rPr lang="ru-RU" dirty="0"/>
              <a:t> индикации, </a:t>
            </a:r>
            <a:r>
              <a:rPr lang="ru-RU" dirty="0" err="1"/>
              <a:t>установено</a:t>
            </a:r>
            <a:r>
              <a:rPr lang="ru-RU" dirty="0"/>
              <a:t> по </a:t>
            </a:r>
            <a:r>
              <a:rPr lang="ru-RU" dirty="0" err="1"/>
              <a:t>реда</a:t>
            </a:r>
            <a:r>
              <a:rPr lang="ru-RU" dirty="0"/>
              <a:t> на чл. 72, ал. 2</a:t>
            </a:r>
            <a:r>
              <a:rPr lang="ru-RU" dirty="0" smtClean="0"/>
              <a:t>:</a:t>
            </a:r>
          </a:p>
          <a:p>
            <a:pPr marL="45720" indent="0">
              <a:buNone/>
            </a:pPr>
            <a:r>
              <a:rPr lang="ru-RU" dirty="0" smtClean="0"/>
              <a:t>                                                  </a:t>
            </a:r>
            <a:r>
              <a:rPr lang="ru-RU" b="1" dirty="0" err="1" smtClean="0">
                <a:solidFill>
                  <a:srgbClr val="FF0000"/>
                </a:solidFill>
              </a:rPr>
              <a:t>Прекратяване</a:t>
            </a:r>
            <a:r>
              <a:rPr lang="ru-RU" b="1" dirty="0" smtClean="0">
                <a:solidFill>
                  <a:srgbClr val="FF0000"/>
                </a:solidFill>
              </a:rPr>
              <a:t> на договора!</a:t>
            </a:r>
            <a:endParaRPr lang="ru-RU" b="1" dirty="0">
              <a:solidFill>
                <a:srgbClr val="FF0000"/>
              </a:solidFill>
            </a:endParaRPr>
          </a:p>
          <a:p>
            <a:r>
              <a:rPr lang="ru-RU" dirty="0"/>
              <a:t>а) от </a:t>
            </a:r>
            <a:r>
              <a:rPr lang="ru-RU" dirty="0" err="1"/>
              <a:t>изпълнител</a:t>
            </a:r>
            <a:r>
              <a:rPr lang="ru-RU" dirty="0"/>
              <a:t> на </a:t>
            </a:r>
            <a:r>
              <a:rPr lang="ru-RU" dirty="0" err="1"/>
              <a:t>извънболнична</a:t>
            </a:r>
            <a:r>
              <a:rPr lang="ru-RU" dirty="0"/>
              <a:t> </a:t>
            </a:r>
            <a:r>
              <a:rPr lang="ru-RU" dirty="0" err="1"/>
              <a:t>медицинска</a:t>
            </a:r>
            <a:r>
              <a:rPr lang="ru-RU" dirty="0"/>
              <a:t> </a:t>
            </a:r>
            <a:r>
              <a:rPr lang="ru-RU" dirty="0" err="1"/>
              <a:t>помощ</a:t>
            </a:r>
            <a:r>
              <a:rPr lang="ru-RU" dirty="0"/>
              <a:t> по определен пакет - частично, по отношение на лекаря/лекаря по </a:t>
            </a:r>
            <a:r>
              <a:rPr lang="ru-RU" dirty="0" err="1"/>
              <a:t>дентална</a:t>
            </a:r>
            <a:r>
              <a:rPr lang="ru-RU" dirty="0"/>
              <a:t> медицина, </a:t>
            </a:r>
            <a:r>
              <a:rPr lang="ru-RU" dirty="0" err="1"/>
              <a:t>който</a:t>
            </a:r>
            <a:r>
              <a:rPr lang="ru-RU" dirty="0"/>
              <a:t> не е </a:t>
            </a:r>
            <a:r>
              <a:rPr lang="ru-RU" dirty="0" err="1"/>
              <a:t>извършил</a:t>
            </a:r>
            <a:r>
              <a:rPr lang="ru-RU" dirty="0"/>
              <a:t> </a:t>
            </a:r>
            <a:r>
              <a:rPr lang="ru-RU" dirty="0" err="1"/>
              <a:t>тази</a:t>
            </a:r>
            <a:r>
              <a:rPr lang="ru-RU" dirty="0"/>
              <a:t> </a:t>
            </a:r>
            <a:r>
              <a:rPr lang="ru-RU" dirty="0" err="1"/>
              <a:t>дейност</a:t>
            </a:r>
            <a:r>
              <a:rPr lang="ru-RU" dirty="0"/>
              <a:t>;</a:t>
            </a:r>
          </a:p>
          <a:p>
            <a:r>
              <a:rPr lang="en-US" dirty="0" smtClean="0"/>
              <a:t>2</a:t>
            </a:r>
            <a:r>
              <a:rPr lang="en-US" dirty="0"/>
              <a:t>. (</a:t>
            </a:r>
            <a:r>
              <a:rPr lang="ru-RU" dirty="0"/>
              <a:t>изм. - ДВ, </a:t>
            </a:r>
            <a:r>
              <a:rPr lang="ru-RU" dirty="0" err="1"/>
              <a:t>бр</a:t>
            </a:r>
            <a:r>
              <a:rPr lang="ru-RU" dirty="0"/>
              <a:t>. 98 от 2015 г., в сила от 01.01.2016 г.) при повторно </a:t>
            </a:r>
            <a:r>
              <a:rPr lang="ru-RU" dirty="0" err="1"/>
              <a:t>извършване</a:t>
            </a:r>
            <a:r>
              <a:rPr lang="ru-RU" dirty="0"/>
              <a:t> на </a:t>
            </a:r>
            <a:r>
              <a:rPr lang="ru-RU" dirty="0" err="1"/>
              <a:t>нарушението</a:t>
            </a:r>
            <a:r>
              <a:rPr lang="ru-RU" dirty="0"/>
              <a:t> по т. 1 </a:t>
            </a:r>
            <a:r>
              <a:rPr lang="ru-RU" dirty="0" err="1"/>
              <a:t>договорът</a:t>
            </a:r>
            <a:r>
              <a:rPr lang="ru-RU" dirty="0"/>
              <a:t> с </a:t>
            </a:r>
            <a:r>
              <a:rPr lang="ru-RU" dirty="0" err="1"/>
              <a:t>изпълнителя</a:t>
            </a:r>
            <a:r>
              <a:rPr lang="ru-RU" dirty="0"/>
              <a:t> се </a:t>
            </a:r>
            <a:r>
              <a:rPr lang="ru-RU" dirty="0" err="1"/>
              <a:t>прекратява</a:t>
            </a:r>
            <a:r>
              <a:rPr lang="ru-RU" dirty="0"/>
              <a:t> </a:t>
            </a:r>
            <a:r>
              <a:rPr lang="ru-RU" dirty="0" err="1"/>
              <a:t>изцяло</a:t>
            </a:r>
            <a:endParaRPr lang="en-US" dirty="0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6616" y="4824144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305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bg-BG" b="1" dirty="0" smtClean="0"/>
              <a:t>Въпрос</a:t>
            </a:r>
            <a:r>
              <a:rPr lang="bg-BG" dirty="0" smtClean="0"/>
              <a:t>: Мога ли да подам заявление и документи за сключване на договор по електронен път?</a:t>
            </a:r>
            <a:endParaRPr lang="en-US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ДА!</a:t>
            </a:r>
          </a:p>
          <a:p>
            <a:r>
              <a:rPr lang="ru-RU" b="1" dirty="0" smtClean="0"/>
              <a:t>Чл</a:t>
            </a:r>
            <a:r>
              <a:rPr lang="ru-RU" b="1" dirty="0"/>
              <a:t>. 123.</a:t>
            </a:r>
            <a:r>
              <a:rPr lang="ru-RU" dirty="0"/>
              <a:t> Заявления за </a:t>
            </a:r>
            <a:r>
              <a:rPr lang="ru-RU" dirty="0" err="1"/>
              <a:t>сключване</a:t>
            </a:r>
            <a:r>
              <a:rPr lang="ru-RU" dirty="0"/>
              <a:t> на договори с НЗОК с </a:t>
            </a:r>
            <a:r>
              <a:rPr lang="ru-RU" dirty="0" err="1"/>
              <a:t>приложени</a:t>
            </a:r>
            <a:r>
              <a:rPr lang="ru-RU" dirty="0"/>
              <a:t> </a:t>
            </a:r>
            <a:r>
              <a:rPr lang="ru-RU" dirty="0" err="1"/>
              <a:t>към</a:t>
            </a:r>
            <a:r>
              <a:rPr lang="ru-RU" dirty="0"/>
              <a:t> </a:t>
            </a:r>
            <a:r>
              <a:rPr lang="ru-RU" dirty="0" err="1"/>
              <a:t>тях</a:t>
            </a:r>
            <a:r>
              <a:rPr lang="ru-RU" dirty="0"/>
              <a:t> </a:t>
            </a:r>
            <a:r>
              <a:rPr lang="ru-RU" dirty="0" err="1"/>
              <a:t>документи</a:t>
            </a:r>
            <a:r>
              <a:rPr lang="ru-RU" dirty="0"/>
              <a:t> и декларации по чл. 117 - 121, </a:t>
            </a:r>
            <a:r>
              <a:rPr lang="ru-RU" dirty="0" err="1"/>
              <a:t>както</a:t>
            </a:r>
            <a:r>
              <a:rPr lang="ru-RU" dirty="0"/>
              <a:t> и </a:t>
            </a:r>
            <a:r>
              <a:rPr lang="ru-RU" dirty="0" err="1"/>
              <a:t>документи</a:t>
            </a:r>
            <a:r>
              <a:rPr lang="ru-RU" dirty="0"/>
              <a:t> по чл. 122 </a:t>
            </a:r>
            <a:r>
              <a:rPr lang="ru-RU" b="1" dirty="0" err="1"/>
              <a:t>могат</a:t>
            </a:r>
            <a:r>
              <a:rPr lang="ru-RU" b="1" dirty="0"/>
              <a:t> да се </a:t>
            </a:r>
            <a:r>
              <a:rPr lang="ru-RU" b="1" dirty="0" err="1"/>
              <a:t>подават</a:t>
            </a:r>
            <a:r>
              <a:rPr lang="ru-RU" b="1" dirty="0"/>
              <a:t> и чрез </a:t>
            </a:r>
            <a:r>
              <a:rPr lang="ru-RU" b="1" dirty="0" err="1"/>
              <a:t>използване</a:t>
            </a:r>
            <a:r>
              <a:rPr lang="ru-RU" b="1" dirty="0"/>
              <a:t> на </a:t>
            </a:r>
            <a:r>
              <a:rPr lang="ru-RU" b="1" dirty="0" err="1"/>
              <a:t>услугата</a:t>
            </a:r>
            <a:r>
              <a:rPr lang="ru-RU" b="1" dirty="0"/>
              <a:t> за </a:t>
            </a:r>
            <a:r>
              <a:rPr lang="ru-RU" b="1" dirty="0" err="1"/>
              <a:t>електронна</a:t>
            </a:r>
            <a:r>
              <a:rPr lang="ru-RU" b="1" dirty="0"/>
              <a:t> </a:t>
            </a:r>
            <a:r>
              <a:rPr lang="ru-RU" b="1" dirty="0" err="1"/>
              <a:t>препоръчана</a:t>
            </a:r>
            <a:r>
              <a:rPr lang="ru-RU" b="1" dirty="0"/>
              <a:t> </a:t>
            </a:r>
            <a:r>
              <a:rPr lang="ru-RU" b="1" dirty="0" err="1"/>
              <a:t>поща</a:t>
            </a:r>
            <a:r>
              <a:rPr lang="ru-RU" b="1" dirty="0"/>
              <a:t>, а именно </a:t>
            </a:r>
            <a:r>
              <a:rPr lang="ru-RU" b="1" dirty="0">
                <a:solidFill>
                  <a:srgbClr val="FF0000"/>
                </a:solidFill>
              </a:rPr>
              <a:t>Система за </a:t>
            </a:r>
            <a:r>
              <a:rPr lang="ru-RU" b="1" dirty="0" err="1">
                <a:solidFill>
                  <a:srgbClr val="FF0000"/>
                </a:solidFill>
              </a:rPr>
              <a:t>електронно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връчване</a:t>
            </a:r>
            <a:r>
              <a:rPr lang="ru-RU" b="1" dirty="0"/>
              <a:t>,</a:t>
            </a:r>
            <a:r>
              <a:rPr lang="ru-RU" dirty="0"/>
              <a:t> </a:t>
            </a:r>
            <a:r>
              <a:rPr lang="ru-RU" dirty="0" err="1"/>
              <a:t>съгласно</a:t>
            </a:r>
            <a:r>
              <a:rPr lang="ru-RU" dirty="0"/>
              <a:t> </a:t>
            </a:r>
            <a:r>
              <a:rPr lang="ru-RU" dirty="0" err="1"/>
              <a:t>разписаните</a:t>
            </a:r>
            <a:r>
              <a:rPr lang="ru-RU" dirty="0"/>
              <a:t> правила за </a:t>
            </a:r>
            <a:r>
              <a:rPr lang="ru-RU" dirty="0" err="1"/>
              <a:t>използване</a:t>
            </a:r>
            <a:r>
              <a:rPr lang="ru-RU" dirty="0"/>
              <a:t> на </a:t>
            </a:r>
            <a:r>
              <a:rPr lang="ru-RU" dirty="0" err="1"/>
              <a:t>услугата</a:t>
            </a:r>
            <a:r>
              <a:rPr lang="ru-RU" dirty="0"/>
              <a:t>, </a:t>
            </a:r>
            <a:r>
              <a:rPr lang="ru-RU" dirty="0" err="1"/>
              <a:t>предоставена</a:t>
            </a:r>
            <a:r>
              <a:rPr lang="ru-RU" dirty="0"/>
              <a:t> от </a:t>
            </a:r>
            <a:r>
              <a:rPr lang="ru-RU" dirty="0" err="1"/>
              <a:t>Държавната</a:t>
            </a:r>
            <a:r>
              <a:rPr lang="ru-RU" dirty="0"/>
              <a:t> </a:t>
            </a:r>
            <a:r>
              <a:rPr lang="ru-RU" dirty="0" err="1"/>
              <a:t>агенция</a:t>
            </a:r>
            <a:r>
              <a:rPr lang="ru-RU" dirty="0"/>
              <a:t> за </a:t>
            </a:r>
            <a:r>
              <a:rPr lang="ru-RU" dirty="0" err="1"/>
              <a:t>електронно</a:t>
            </a:r>
            <a:r>
              <a:rPr lang="ru-RU" dirty="0"/>
              <a:t> управление (ДАЕУ) и </a:t>
            </a:r>
            <a:r>
              <a:rPr lang="ru-RU" dirty="0" err="1"/>
              <a:t>публикувана</a:t>
            </a:r>
            <a:r>
              <a:rPr lang="ru-RU" dirty="0"/>
              <a:t> на </a:t>
            </a:r>
            <a:r>
              <a:rPr lang="ru-RU" u="sng" dirty="0">
                <a:hlinkClick r:id="rId2"/>
              </a:rPr>
              <a:t>https://edelivery.egov.bg</a:t>
            </a:r>
            <a:r>
              <a:rPr lang="ru-RU" u="sng" dirty="0" smtClean="0">
                <a:hlinkClick r:id="rId2"/>
              </a:rPr>
              <a:t>.</a:t>
            </a:r>
            <a:endParaRPr lang="ru-RU" u="sng" dirty="0" smtClean="0"/>
          </a:p>
          <a:p>
            <a:endParaRPr lang="en-US" dirty="0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7239" y="4171405"/>
            <a:ext cx="6099488" cy="2422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879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b="1" dirty="0" smtClean="0"/>
              <a:t>Въпрос</a:t>
            </a:r>
            <a:r>
              <a:rPr lang="bg-BG" dirty="0" smtClean="0"/>
              <a:t>: Може ли ЗОЛ да ни избира по електронен път?</a:t>
            </a:r>
            <a:endParaRPr lang="en-US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b="1" dirty="0" smtClean="0">
                <a:solidFill>
                  <a:srgbClr val="FF0000"/>
                </a:solidFill>
              </a:rPr>
              <a:t>ДА!</a:t>
            </a:r>
          </a:p>
          <a:p>
            <a:r>
              <a:rPr lang="bg-BG" dirty="0" smtClean="0"/>
              <a:t>Чл. 128 </a:t>
            </a:r>
            <a:r>
              <a:rPr lang="en-US" dirty="0" smtClean="0"/>
              <a:t>(2</a:t>
            </a:r>
            <a:r>
              <a:rPr lang="en-US" dirty="0"/>
              <a:t>) </a:t>
            </a:r>
            <a:r>
              <a:rPr lang="ru-RU" dirty="0" err="1"/>
              <a:t>Извън</a:t>
            </a:r>
            <a:r>
              <a:rPr lang="ru-RU" dirty="0"/>
              <a:t> </a:t>
            </a:r>
            <a:r>
              <a:rPr lang="ru-RU" dirty="0" err="1"/>
              <a:t>установените</a:t>
            </a:r>
            <a:r>
              <a:rPr lang="ru-RU" dirty="0"/>
              <a:t> в ал. 1 начини за </a:t>
            </a:r>
            <a:r>
              <a:rPr lang="ru-RU" dirty="0" err="1"/>
              <a:t>осъществяване</a:t>
            </a:r>
            <a:r>
              <a:rPr lang="ru-RU" dirty="0"/>
              <a:t> на </a:t>
            </a:r>
            <a:r>
              <a:rPr lang="ru-RU" dirty="0" err="1"/>
              <a:t>правото</a:t>
            </a:r>
            <a:r>
              <a:rPr lang="ru-RU" dirty="0"/>
              <a:t> на </a:t>
            </a:r>
            <a:r>
              <a:rPr lang="ru-RU" dirty="0" err="1"/>
              <a:t>избор</a:t>
            </a:r>
            <a:r>
              <a:rPr lang="ru-RU" dirty="0"/>
              <a:t> на ОПЛ ЗОЛ </a:t>
            </a:r>
            <a:r>
              <a:rPr lang="ru-RU" b="1" dirty="0" err="1"/>
              <a:t>може</a:t>
            </a:r>
            <a:r>
              <a:rPr lang="ru-RU" b="1" dirty="0"/>
              <a:t> да </a:t>
            </a:r>
            <a:r>
              <a:rPr lang="ru-RU" b="1" dirty="0" err="1"/>
              <a:t>попълни</a:t>
            </a:r>
            <a:r>
              <a:rPr lang="ru-RU" b="1" dirty="0"/>
              <a:t> и </a:t>
            </a:r>
            <a:r>
              <a:rPr lang="ru-RU" b="1" dirty="0" err="1"/>
              <a:t>изпрати</a:t>
            </a:r>
            <a:r>
              <a:rPr lang="ru-RU" b="1" dirty="0"/>
              <a:t> на избрания от него ОПЛ </a:t>
            </a:r>
            <a:r>
              <a:rPr lang="ru-RU" b="1" dirty="0" err="1"/>
              <a:t>регистрационна</a:t>
            </a:r>
            <a:r>
              <a:rPr lang="ru-RU" b="1" dirty="0"/>
              <a:t> форма за </a:t>
            </a:r>
            <a:r>
              <a:rPr lang="ru-RU" b="1" dirty="0" err="1"/>
              <a:t>първоначален</a:t>
            </a:r>
            <a:r>
              <a:rPr lang="ru-RU" b="1" dirty="0"/>
              <a:t>, постоянен или временен </a:t>
            </a:r>
            <a:r>
              <a:rPr lang="ru-RU" b="1" dirty="0" err="1"/>
              <a:t>избор</a:t>
            </a:r>
            <a:r>
              <a:rPr lang="ru-RU" b="1" dirty="0"/>
              <a:t> по </a:t>
            </a:r>
            <a:r>
              <a:rPr lang="ru-RU" b="1" dirty="0" err="1"/>
              <a:t>електронен</a:t>
            </a:r>
            <a:r>
              <a:rPr lang="ru-RU" b="1" dirty="0"/>
              <a:t> </a:t>
            </a:r>
            <a:r>
              <a:rPr lang="ru-RU" b="1" dirty="0" err="1"/>
              <a:t>път</a:t>
            </a:r>
            <a:r>
              <a:rPr lang="ru-RU" b="1" dirty="0"/>
              <a:t>, </a:t>
            </a:r>
            <a:r>
              <a:rPr lang="ru-RU" b="1" dirty="0" err="1"/>
              <a:t>безплатно</a:t>
            </a:r>
            <a:r>
              <a:rPr lang="ru-RU" b="1" dirty="0"/>
              <a:t>, при </a:t>
            </a:r>
            <a:r>
              <a:rPr lang="ru-RU" b="1" dirty="0" err="1"/>
              <a:t>условията</a:t>
            </a:r>
            <a:r>
              <a:rPr lang="ru-RU" b="1" dirty="0"/>
              <a:t> и по </a:t>
            </a:r>
            <a:r>
              <a:rPr lang="ru-RU" b="1" dirty="0" err="1"/>
              <a:t>реда</a:t>
            </a:r>
            <a:r>
              <a:rPr lang="ru-RU" b="1" dirty="0"/>
              <a:t> на Закона</a:t>
            </a:r>
            <a:r>
              <a:rPr lang="ru-RU" dirty="0"/>
              <a:t> за </a:t>
            </a:r>
            <a:r>
              <a:rPr lang="ru-RU" dirty="0" err="1"/>
              <a:t>електронния</a:t>
            </a:r>
            <a:r>
              <a:rPr lang="ru-RU" dirty="0"/>
              <a:t> документ и </a:t>
            </a:r>
            <a:r>
              <a:rPr lang="ru-RU" dirty="0" err="1"/>
              <a:t>електронните</a:t>
            </a:r>
            <a:r>
              <a:rPr lang="ru-RU" dirty="0"/>
              <a:t> </a:t>
            </a:r>
            <a:r>
              <a:rPr lang="ru-RU" dirty="0" err="1"/>
              <a:t>удостоверителни</a:t>
            </a:r>
            <a:r>
              <a:rPr lang="ru-RU" dirty="0"/>
              <a:t> услуги (ЗЕДЕУУ) чрез </a:t>
            </a:r>
            <a:r>
              <a:rPr lang="ru-RU" dirty="0" err="1"/>
              <a:t>електронна</a:t>
            </a:r>
            <a:r>
              <a:rPr lang="ru-RU" dirty="0"/>
              <a:t> услуга, </a:t>
            </a:r>
            <a:r>
              <a:rPr lang="ru-RU" dirty="0" err="1"/>
              <a:t>предоставяна</a:t>
            </a:r>
            <a:r>
              <a:rPr lang="ru-RU" dirty="0"/>
              <a:t> от НЗОК</a:t>
            </a:r>
            <a:r>
              <a:rPr lang="ru-RU" dirty="0" smtClean="0"/>
              <a:t>.</a:t>
            </a:r>
          </a:p>
          <a:p>
            <a:r>
              <a:rPr lang="en-US" dirty="0"/>
              <a:t>(4) </a:t>
            </a:r>
            <a:r>
              <a:rPr lang="ru-RU" dirty="0" err="1"/>
              <a:t>Техническите</a:t>
            </a:r>
            <a:r>
              <a:rPr lang="ru-RU" dirty="0"/>
              <a:t> и </a:t>
            </a:r>
            <a:r>
              <a:rPr lang="ru-RU" dirty="0" err="1"/>
              <a:t>организационните</a:t>
            </a:r>
            <a:r>
              <a:rPr lang="ru-RU" dirty="0"/>
              <a:t> условия и </a:t>
            </a:r>
            <a:r>
              <a:rPr lang="ru-RU" dirty="0" err="1"/>
              <a:t>ред</a:t>
            </a:r>
            <a:r>
              <a:rPr lang="ru-RU" dirty="0"/>
              <a:t> за </a:t>
            </a:r>
            <a:r>
              <a:rPr lang="ru-RU" dirty="0" err="1"/>
              <a:t>осъществяване</a:t>
            </a:r>
            <a:r>
              <a:rPr lang="ru-RU" dirty="0"/>
              <a:t> на </a:t>
            </a:r>
            <a:r>
              <a:rPr lang="ru-RU" dirty="0" err="1"/>
              <a:t>правото</a:t>
            </a:r>
            <a:r>
              <a:rPr lang="ru-RU" dirty="0"/>
              <a:t> на </a:t>
            </a:r>
            <a:r>
              <a:rPr lang="ru-RU" dirty="0" err="1"/>
              <a:t>избор</a:t>
            </a:r>
            <a:r>
              <a:rPr lang="ru-RU" dirty="0"/>
              <a:t> по ал. 2 се </a:t>
            </a:r>
            <a:r>
              <a:rPr lang="ru-RU" dirty="0" err="1"/>
              <a:t>осигуряват</a:t>
            </a:r>
            <a:r>
              <a:rPr lang="ru-RU" dirty="0"/>
              <a:t> от НЗОК, </a:t>
            </a:r>
            <a:r>
              <a:rPr lang="ru-RU" dirty="0" err="1"/>
              <a:t>като</a:t>
            </a:r>
            <a:r>
              <a:rPr lang="ru-RU" dirty="0"/>
              <a:t> се </a:t>
            </a:r>
            <a:r>
              <a:rPr lang="ru-RU" dirty="0" err="1"/>
              <a:t>уреждат</a:t>
            </a:r>
            <a:r>
              <a:rPr lang="ru-RU" dirty="0"/>
              <a:t> с указание на управителя на НЗОК, </a:t>
            </a:r>
            <a:r>
              <a:rPr lang="ru-RU" dirty="0" err="1"/>
              <a:t>публикувано</a:t>
            </a:r>
            <a:r>
              <a:rPr lang="ru-RU" dirty="0"/>
              <a:t> на </a:t>
            </a:r>
            <a:r>
              <a:rPr lang="ru-RU" dirty="0" err="1"/>
              <a:t>официалната</a:t>
            </a:r>
            <a:r>
              <a:rPr lang="ru-RU" dirty="0"/>
              <a:t> интернет страница на НЗОК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202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bg-BG" b="1" dirty="0" smtClean="0"/>
              <a:t>Въпрос</a:t>
            </a:r>
            <a:r>
              <a:rPr lang="bg-BG" dirty="0" smtClean="0"/>
              <a:t>: При </a:t>
            </a:r>
            <a:r>
              <a:rPr lang="bg-BG" dirty="0" err="1" smtClean="0"/>
              <a:t>преизбор</a:t>
            </a:r>
            <a:r>
              <a:rPr lang="bg-BG" dirty="0" smtClean="0"/>
              <a:t> на ОПЛ, каква информация трябва да предостави ЗОЛ на новия лекар? </a:t>
            </a:r>
            <a:endParaRPr lang="en-US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Чл. 130.</a:t>
            </a:r>
            <a:r>
              <a:rPr lang="ru-RU" dirty="0"/>
              <a:t> (1) В </a:t>
            </a:r>
            <a:r>
              <a:rPr lang="ru-RU" dirty="0" err="1"/>
              <a:t>случаите</a:t>
            </a:r>
            <a:r>
              <a:rPr lang="ru-RU" dirty="0"/>
              <a:t>, </a:t>
            </a:r>
            <a:r>
              <a:rPr lang="ru-RU" dirty="0" err="1"/>
              <a:t>когато</a:t>
            </a:r>
            <a:r>
              <a:rPr lang="ru-RU" dirty="0"/>
              <a:t> ЗОЛ </a:t>
            </a:r>
            <a:r>
              <a:rPr lang="ru-RU" dirty="0" err="1"/>
              <a:t>направи</a:t>
            </a:r>
            <a:r>
              <a:rPr lang="ru-RU" dirty="0"/>
              <a:t> нов </a:t>
            </a:r>
            <a:r>
              <a:rPr lang="ru-RU" dirty="0" err="1"/>
              <a:t>избор</a:t>
            </a:r>
            <a:r>
              <a:rPr lang="ru-RU" dirty="0"/>
              <a:t> на ОПЛ, ЗОЛ </a:t>
            </a:r>
            <a:r>
              <a:rPr lang="ru-RU" dirty="0" err="1"/>
              <a:t>предоставя</a:t>
            </a:r>
            <a:r>
              <a:rPr lang="ru-RU" dirty="0"/>
              <a:t> на </a:t>
            </a:r>
            <a:r>
              <a:rPr lang="ru-RU" dirty="0" err="1"/>
              <a:t>новоизбрания</a:t>
            </a:r>
            <a:r>
              <a:rPr lang="ru-RU" dirty="0"/>
              <a:t> ОПЛ </a:t>
            </a:r>
            <a:r>
              <a:rPr lang="ru-RU" b="1" dirty="0">
                <a:solidFill>
                  <a:srgbClr val="FF0000"/>
                </a:solidFill>
              </a:rPr>
              <a:t>извлечение от </a:t>
            </a:r>
            <a:r>
              <a:rPr lang="ru-RU" b="1" dirty="0" err="1">
                <a:solidFill>
                  <a:srgbClr val="FF0000"/>
                </a:solidFill>
              </a:rPr>
              <a:t>медицинската</a:t>
            </a:r>
            <a:r>
              <a:rPr lang="ru-RU" b="1" dirty="0">
                <a:solidFill>
                  <a:srgbClr val="FF0000"/>
                </a:solidFill>
              </a:rPr>
              <a:t> документация </a:t>
            </a:r>
            <a:r>
              <a:rPr lang="ru-RU" dirty="0"/>
              <a:t>(</a:t>
            </a:r>
            <a:r>
              <a:rPr lang="ru-RU" b="1" dirty="0"/>
              <a:t>в т. ч. и за </a:t>
            </a:r>
            <a:r>
              <a:rPr lang="ru-RU" b="1" dirty="0" err="1"/>
              <a:t>проведените</a:t>
            </a:r>
            <a:r>
              <a:rPr lang="ru-RU" b="1" dirty="0"/>
              <a:t> </a:t>
            </a:r>
            <a:r>
              <a:rPr lang="ru-RU" b="1" dirty="0" err="1"/>
              <a:t>имунизации</a:t>
            </a:r>
            <a:r>
              <a:rPr lang="ru-RU" b="1" dirty="0"/>
              <a:t>).</a:t>
            </a:r>
          </a:p>
          <a:p>
            <a:r>
              <a:rPr lang="en-US" dirty="0"/>
              <a:t>(2) </a:t>
            </a:r>
            <a:r>
              <a:rPr lang="ru-RU" dirty="0"/>
              <a:t>Извлечение с копия от </a:t>
            </a:r>
            <a:r>
              <a:rPr lang="ru-RU" dirty="0" err="1"/>
              <a:t>необходимата</a:t>
            </a:r>
            <a:r>
              <a:rPr lang="ru-RU" dirty="0"/>
              <a:t> </a:t>
            </a:r>
            <a:r>
              <a:rPr lang="ru-RU" dirty="0" err="1"/>
              <a:t>медицинска</a:t>
            </a:r>
            <a:r>
              <a:rPr lang="ru-RU" dirty="0"/>
              <a:t> документация се </a:t>
            </a:r>
            <a:r>
              <a:rPr lang="ru-RU" dirty="0" err="1"/>
              <a:t>предоставя</a:t>
            </a:r>
            <a:r>
              <a:rPr lang="ru-RU" dirty="0"/>
              <a:t> на ЗОЛ </a:t>
            </a:r>
            <a:r>
              <a:rPr lang="ru-RU" b="1" dirty="0">
                <a:solidFill>
                  <a:schemeClr val="accent6"/>
                </a:solidFill>
              </a:rPr>
              <a:t>при </a:t>
            </a:r>
            <a:r>
              <a:rPr lang="ru-RU" b="1" dirty="0" err="1">
                <a:solidFill>
                  <a:schemeClr val="accent6"/>
                </a:solidFill>
              </a:rPr>
              <a:t>поискване</a:t>
            </a:r>
            <a:r>
              <a:rPr lang="ru-RU" b="1" dirty="0">
                <a:solidFill>
                  <a:schemeClr val="accent6"/>
                </a:solidFill>
              </a:rPr>
              <a:t> </a:t>
            </a:r>
            <a:r>
              <a:rPr lang="ru-RU" dirty="0"/>
              <a:t>от него от </a:t>
            </a:r>
            <a:r>
              <a:rPr lang="ru-RU" dirty="0" err="1"/>
              <a:t>предишния</a:t>
            </a:r>
            <a:r>
              <a:rPr lang="ru-RU" dirty="0"/>
              <a:t> ОПЛ.</a:t>
            </a:r>
          </a:p>
          <a:p>
            <a:r>
              <a:rPr lang="en-US" dirty="0"/>
              <a:t>(5) </a:t>
            </a:r>
            <a:r>
              <a:rPr lang="ru-RU" dirty="0" err="1"/>
              <a:t>Националната</a:t>
            </a:r>
            <a:r>
              <a:rPr lang="ru-RU" dirty="0"/>
              <a:t> </a:t>
            </a:r>
            <a:r>
              <a:rPr lang="ru-RU" dirty="0" err="1"/>
              <a:t>здравноосигурителна</a:t>
            </a:r>
            <a:r>
              <a:rPr lang="ru-RU" dirty="0"/>
              <a:t> </a:t>
            </a:r>
            <a:r>
              <a:rPr lang="ru-RU" dirty="0" err="1"/>
              <a:t>каса</a:t>
            </a:r>
            <a:r>
              <a:rPr lang="ru-RU" dirty="0"/>
              <a:t> </a:t>
            </a:r>
            <a:r>
              <a:rPr lang="ru-RU" dirty="0" err="1"/>
              <a:t>предоставя</a:t>
            </a:r>
            <a:r>
              <a:rPr lang="ru-RU" dirty="0"/>
              <a:t> </a:t>
            </a:r>
            <a:r>
              <a:rPr lang="ru-RU" dirty="0" err="1"/>
              <a:t>през</a:t>
            </a:r>
            <a:r>
              <a:rPr lang="ru-RU" dirty="0"/>
              <a:t> портала на НЗОК </a:t>
            </a:r>
            <a:r>
              <a:rPr lang="ru-RU" b="1" dirty="0"/>
              <a:t>два </a:t>
            </a:r>
            <a:r>
              <a:rPr lang="ru-RU" b="1" dirty="0" err="1"/>
              <a:t>пъти</a:t>
            </a:r>
            <a:r>
              <a:rPr lang="ru-RU" b="1" dirty="0"/>
              <a:t> </a:t>
            </a:r>
            <a:r>
              <a:rPr lang="ru-RU" b="1" dirty="0" err="1"/>
              <a:t>годишно</a:t>
            </a:r>
            <a:r>
              <a:rPr lang="ru-RU" b="1" dirty="0"/>
              <a:t> </a:t>
            </a:r>
            <a:r>
              <a:rPr lang="ru-RU" dirty="0"/>
              <a:t>в </a:t>
            </a:r>
            <a:r>
              <a:rPr lang="ru-RU" dirty="0" err="1"/>
              <a:t>месеца</a:t>
            </a:r>
            <a:r>
              <a:rPr lang="ru-RU" dirty="0"/>
              <a:t>, </a:t>
            </a:r>
            <a:r>
              <a:rPr lang="ru-RU" dirty="0" err="1"/>
              <a:t>следващ</a:t>
            </a:r>
            <a:r>
              <a:rPr lang="ru-RU" dirty="0"/>
              <a:t> </a:t>
            </a:r>
            <a:r>
              <a:rPr lang="ru-RU" dirty="0" err="1"/>
              <a:t>преизбора</a:t>
            </a:r>
            <a:r>
              <a:rPr lang="ru-RU" dirty="0"/>
              <a:t> (юли и </a:t>
            </a:r>
            <a:r>
              <a:rPr lang="ru-RU" dirty="0" err="1"/>
              <a:t>януари</a:t>
            </a:r>
            <a:r>
              <a:rPr lang="ru-RU" dirty="0"/>
              <a:t>), </a:t>
            </a:r>
            <a:r>
              <a:rPr lang="ru-RU" b="1" dirty="0"/>
              <a:t>информация на ОПЛ за </a:t>
            </a:r>
            <a:r>
              <a:rPr lang="ru-RU" b="1" dirty="0" err="1"/>
              <a:t>извършени</a:t>
            </a:r>
            <a:r>
              <a:rPr lang="ru-RU" b="1" dirty="0"/>
              <a:t> </a:t>
            </a:r>
            <a:r>
              <a:rPr lang="ru-RU" b="1" dirty="0" err="1"/>
              <a:t>профилактични</a:t>
            </a:r>
            <a:r>
              <a:rPr lang="ru-RU" b="1" dirty="0"/>
              <a:t> </a:t>
            </a:r>
            <a:r>
              <a:rPr lang="ru-RU" b="1" dirty="0" err="1"/>
              <a:t>прегледи</a:t>
            </a:r>
            <a:r>
              <a:rPr lang="ru-RU" b="1" dirty="0"/>
              <a:t> на ЗОЛ от </a:t>
            </a:r>
            <a:r>
              <a:rPr lang="ru-RU" b="1" dirty="0" err="1"/>
              <a:t>предишния</a:t>
            </a:r>
            <a:r>
              <a:rPr lang="ru-RU" b="1" dirty="0"/>
              <a:t> ОПЛ.</a:t>
            </a:r>
          </a:p>
          <a:p>
            <a:r>
              <a:rPr lang="en-US" dirty="0"/>
              <a:t>(6) </a:t>
            </a:r>
            <a:r>
              <a:rPr lang="ru-RU" dirty="0" err="1"/>
              <a:t>Извън</a:t>
            </a:r>
            <a:r>
              <a:rPr lang="ru-RU" dirty="0"/>
              <a:t> </a:t>
            </a:r>
            <a:r>
              <a:rPr lang="ru-RU" dirty="0" err="1"/>
              <a:t>сроковете</a:t>
            </a:r>
            <a:r>
              <a:rPr lang="ru-RU" dirty="0"/>
              <a:t> по ал. 5 РЗОК </a:t>
            </a:r>
            <a:r>
              <a:rPr lang="ru-RU" dirty="0" err="1"/>
              <a:t>предоставя</a:t>
            </a:r>
            <a:r>
              <a:rPr lang="ru-RU" dirty="0"/>
              <a:t> </a:t>
            </a:r>
            <a:r>
              <a:rPr lang="ru-RU" b="1" dirty="0"/>
              <a:t>при </a:t>
            </a:r>
            <a:r>
              <a:rPr lang="ru-RU" b="1" dirty="0" err="1"/>
              <a:t>поискване</a:t>
            </a:r>
            <a:r>
              <a:rPr lang="ru-RU" b="1" dirty="0"/>
              <a:t> на ОПЛ </a:t>
            </a:r>
            <a:r>
              <a:rPr lang="ru-RU" dirty="0"/>
              <a:t>информация за </a:t>
            </a:r>
            <a:r>
              <a:rPr lang="ru-RU" dirty="0" err="1"/>
              <a:t>проведени</a:t>
            </a:r>
            <a:r>
              <a:rPr lang="ru-RU" dirty="0"/>
              <a:t> </a:t>
            </a:r>
            <a:r>
              <a:rPr lang="ru-RU" dirty="0" err="1"/>
              <a:t>профилактични</a:t>
            </a:r>
            <a:r>
              <a:rPr lang="ru-RU" dirty="0"/>
              <a:t> </a:t>
            </a:r>
            <a:r>
              <a:rPr lang="ru-RU" dirty="0" err="1"/>
              <a:t>прегледи</a:t>
            </a:r>
            <a:r>
              <a:rPr lang="ru-RU" dirty="0"/>
              <a:t> от </a:t>
            </a:r>
            <a:r>
              <a:rPr lang="ru-RU" dirty="0" err="1"/>
              <a:t>предишния</a:t>
            </a:r>
            <a:r>
              <a:rPr lang="ru-RU" dirty="0"/>
              <a:t> ОПЛ за </a:t>
            </a:r>
            <a:r>
              <a:rPr lang="ru-RU" dirty="0" err="1"/>
              <a:t>новозаписаните</a:t>
            </a:r>
            <a:r>
              <a:rPr lang="ru-RU" dirty="0"/>
              <a:t> </a:t>
            </a:r>
            <a:r>
              <a:rPr lang="ru-RU" dirty="0" err="1"/>
              <a:t>пациенти</a:t>
            </a:r>
            <a:r>
              <a:rPr lang="ru-RU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796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лавие 12"/>
          <p:cNvSpPr>
            <a:spLocks noGrp="1"/>
          </p:cNvSpPr>
          <p:nvPr>
            <p:ph type="title"/>
          </p:nvPr>
        </p:nvSpPr>
        <p:spPr>
          <a:xfrm>
            <a:off x="837127" y="467360"/>
            <a:ext cx="10612191" cy="872043"/>
          </a:xfrm>
        </p:spPr>
        <p:txBody>
          <a:bodyPr>
            <a:normAutofit fontScale="90000"/>
          </a:bodyPr>
          <a:lstStyle/>
          <a:p>
            <a:pPr marL="0" indent="0"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bg-BG" sz="3400" b="0" i="0" dirty="0" smtClean="0">
                <a:solidFill>
                  <a:srgbClr val="263050">
                    <a:lumMod val="75000"/>
                  </a:srgbClr>
                </a:solidFill>
                <a:latin typeface="Corbel"/>
                <a:ea typeface="+mj-ea"/>
                <a:cs typeface="+mj-cs"/>
              </a:rPr>
              <a:t>Въпрос: </a:t>
            </a:r>
            <a:br>
              <a:rPr lang="bg-BG" sz="3400" b="0" i="0" dirty="0" smtClean="0">
                <a:solidFill>
                  <a:srgbClr val="263050">
                    <a:lumMod val="75000"/>
                  </a:srgbClr>
                </a:solidFill>
                <a:latin typeface="Corbel"/>
                <a:ea typeface="+mj-ea"/>
                <a:cs typeface="+mj-cs"/>
              </a:rPr>
            </a:br>
            <a:r>
              <a:rPr lang="bg-BG" sz="3400" b="0" i="0" dirty="0" smtClean="0">
                <a:solidFill>
                  <a:srgbClr val="263050">
                    <a:lumMod val="75000"/>
                  </a:srgbClr>
                </a:solidFill>
                <a:latin typeface="Corbel"/>
                <a:ea typeface="+mj-ea"/>
                <a:cs typeface="+mj-cs"/>
              </a:rPr>
              <a:t>Кое е единственото задължение на ЗОЛ според НРД 2020?</a:t>
            </a:r>
            <a:endParaRPr lang="bg-BG" sz="3400" b="0" i="0" dirty="0">
              <a:solidFill>
                <a:srgbClr val="263050">
                  <a:lumMod val="75000"/>
                </a:srgbClr>
              </a:solidFill>
              <a:latin typeface="Corbel"/>
              <a:ea typeface="+mj-ea"/>
              <a:cs typeface="+mj-cs"/>
            </a:endParaRPr>
          </a:p>
        </p:txBody>
      </p:sp>
      <p:sp>
        <p:nvSpPr>
          <p:cNvPr id="14" name="Контейнер за съдържание 13"/>
          <p:cNvSpPr>
            <a:spLocks noGrp="1"/>
          </p:cNvSpPr>
          <p:nvPr>
            <p:ph idx="1"/>
          </p:nvPr>
        </p:nvSpPr>
        <p:spPr>
          <a:xfrm>
            <a:off x="1341120" y="1442434"/>
            <a:ext cx="9509760" cy="4587145"/>
          </a:xfrm>
        </p:spPr>
        <p:txBody>
          <a:bodyPr>
            <a:normAutofit lnSpcReduction="10000"/>
          </a:bodyPr>
          <a:lstStyle/>
          <a:p>
            <a:pPr marL="45720" indent="0" algn="l" defTabSz="914400">
              <a:lnSpc>
                <a:spcPct val="90000"/>
              </a:lnSpc>
              <a:spcBef>
                <a:spcPts val="1800"/>
              </a:spcBef>
              <a:buClr>
                <a:srgbClr val="263050"/>
              </a:buClr>
              <a:buSzPct val="80000"/>
              <a:buNone/>
            </a:pPr>
            <a:r>
              <a:rPr lang="bg-BG" b="1" dirty="0" smtClean="0">
                <a:solidFill>
                  <a:srgbClr val="263050"/>
                </a:solidFill>
                <a:latin typeface="Corbel"/>
              </a:rPr>
              <a:t>Чл.8 </a:t>
            </a:r>
          </a:p>
          <a:p>
            <a:pPr marL="45720" indent="0" algn="ctr">
              <a:buClr>
                <a:srgbClr val="263050"/>
              </a:buClr>
              <a:buNone/>
            </a:pPr>
            <a:r>
              <a:rPr lang="en-US" sz="2400" dirty="0">
                <a:latin typeface="Times New Roman" panose="02020603050405020304" pitchFamily="18" charset="0"/>
              </a:rPr>
              <a:t>(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</a:rPr>
              <a:t>3) </a:t>
            </a:r>
            <a:r>
              <a:rPr lang="ru-RU" sz="2400" dirty="0" err="1">
                <a:highlight>
                  <a:srgbClr val="FFFF00"/>
                </a:highlight>
                <a:latin typeface="Times New Roman" panose="02020603050405020304" pitchFamily="18" charset="0"/>
              </a:rPr>
              <a:t>Здравноосигурените</a:t>
            </a:r>
            <a:r>
              <a:rPr lang="ru-RU" sz="2400" dirty="0">
                <a:highlight>
                  <a:srgbClr val="FFFF00"/>
                </a:highlight>
                <a:latin typeface="Times New Roman" panose="02020603050405020304" pitchFamily="18" charset="0"/>
              </a:rPr>
              <a:t> лица </a:t>
            </a:r>
            <a:r>
              <a:rPr lang="ru-RU" sz="2400" dirty="0" err="1">
                <a:highlight>
                  <a:srgbClr val="FFFF00"/>
                </a:highlight>
                <a:latin typeface="Times New Roman" panose="02020603050405020304" pitchFamily="18" charset="0"/>
              </a:rPr>
              <a:t>са</a:t>
            </a:r>
            <a:r>
              <a:rPr lang="ru-RU" sz="2400" dirty="0"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highlight>
                  <a:srgbClr val="FFFF00"/>
                </a:highlight>
                <a:latin typeface="Times New Roman" panose="02020603050405020304" pitchFamily="18" charset="0"/>
              </a:rPr>
              <a:t>задължени</a:t>
            </a:r>
            <a:r>
              <a:rPr lang="ru-RU" sz="2400" dirty="0"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400" dirty="0" smtClean="0">
                <a:highlight>
                  <a:srgbClr val="FFFF00"/>
                </a:highlight>
                <a:latin typeface="Times New Roman" panose="02020603050405020304" pitchFamily="18" charset="0"/>
              </a:rPr>
              <a:t>да</a:t>
            </a:r>
          </a:p>
          <a:p>
            <a:pPr marL="45720" indent="0" algn="ctr">
              <a:buClr>
                <a:srgbClr val="263050"/>
              </a:buClr>
              <a:buNone/>
            </a:pPr>
            <a:r>
              <a:rPr lang="ru-RU" sz="2400" dirty="0"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400" dirty="0" smtClean="0">
                <a:highlight>
                  <a:srgbClr val="FFFF00"/>
                </a:highlight>
                <a:latin typeface="Times New Roman" panose="02020603050405020304" pitchFamily="18" charset="0"/>
              </a:rPr>
              <a:t>  </a:t>
            </a:r>
            <a:r>
              <a:rPr lang="ru-RU" sz="2400" dirty="0" err="1">
                <a:highlight>
                  <a:srgbClr val="FFFF00"/>
                </a:highlight>
                <a:latin typeface="Times New Roman" panose="02020603050405020304" pitchFamily="18" charset="0"/>
              </a:rPr>
              <a:t>спазват</a:t>
            </a:r>
            <a:r>
              <a:rPr lang="ru-RU" sz="2400" dirty="0"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highlight>
                  <a:srgbClr val="FFFF00"/>
                </a:highlight>
                <a:latin typeface="Times New Roman" panose="02020603050405020304" pitchFamily="18" charset="0"/>
              </a:rPr>
              <a:t>установения</a:t>
            </a:r>
            <a:r>
              <a:rPr lang="ru-RU" sz="2400" dirty="0"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highlight>
                  <a:srgbClr val="FFFF00"/>
                </a:highlight>
                <a:latin typeface="Times New Roman" panose="02020603050405020304" pitchFamily="18" charset="0"/>
              </a:rPr>
              <a:t>ред</a:t>
            </a:r>
            <a:r>
              <a:rPr lang="ru-RU" sz="2400" dirty="0">
                <a:highlight>
                  <a:srgbClr val="FFFF00"/>
                </a:highlight>
                <a:latin typeface="Times New Roman" panose="02020603050405020304" pitchFamily="18" charset="0"/>
              </a:rPr>
              <a:t> в </a:t>
            </a:r>
            <a:r>
              <a:rPr lang="ru-RU" sz="2400" dirty="0" err="1">
                <a:highlight>
                  <a:srgbClr val="FFFF00"/>
                </a:highlight>
                <a:latin typeface="Times New Roman" panose="02020603050405020304" pitchFamily="18" charset="0"/>
              </a:rPr>
              <a:t>лечебното</a:t>
            </a:r>
            <a:r>
              <a:rPr lang="ru-RU" sz="2400" dirty="0">
                <a:highlight>
                  <a:srgbClr val="FFFF00"/>
                </a:highlight>
                <a:latin typeface="Times New Roman" panose="02020603050405020304" pitchFamily="18" charset="0"/>
              </a:rPr>
              <a:t> заведение</a:t>
            </a:r>
            <a:r>
              <a:rPr lang="ru-RU" sz="2400" dirty="0" smtClean="0">
                <a:highlight>
                  <a:srgbClr val="FFFF00"/>
                </a:highlight>
                <a:latin typeface="Times New Roman" panose="02020603050405020304" pitchFamily="18" charset="0"/>
              </a:rPr>
              <a:t>.</a:t>
            </a:r>
          </a:p>
          <a:p>
            <a:pPr marL="45720" indent="0">
              <a:buClr>
                <a:srgbClr val="263050"/>
              </a:buClr>
              <a:buNone/>
            </a:pPr>
            <a:r>
              <a:rPr lang="bg-BG" sz="2000" b="1" i="0" dirty="0" smtClean="0">
                <a:solidFill>
                  <a:srgbClr val="263050"/>
                </a:solidFill>
                <a:latin typeface="Corbel"/>
              </a:rPr>
              <a:t>Всяко лечебно заведение при регистрацията си трябва да представи правилник за вътрешен ред :</a:t>
            </a:r>
          </a:p>
          <a:p>
            <a:pPr marL="45720" indent="0">
              <a:buClr>
                <a:srgbClr val="263050"/>
              </a:buClr>
              <a:buNone/>
            </a:pPr>
            <a:r>
              <a:rPr lang="ru-RU" b="1" dirty="0" smtClean="0">
                <a:solidFill>
                  <a:srgbClr val="263050"/>
                </a:solidFill>
              </a:rPr>
              <a:t>ЗЛЗ : Чл</a:t>
            </a:r>
            <a:r>
              <a:rPr lang="ru-RU" b="1" dirty="0">
                <a:solidFill>
                  <a:srgbClr val="263050"/>
                </a:solidFill>
              </a:rPr>
              <a:t>. 40. (Изм. - ДВ, </a:t>
            </a:r>
            <a:r>
              <a:rPr lang="ru-RU" b="1" dirty="0" err="1">
                <a:solidFill>
                  <a:srgbClr val="263050"/>
                </a:solidFill>
              </a:rPr>
              <a:t>бр</a:t>
            </a:r>
            <a:r>
              <a:rPr lang="ru-RU" b="1" dirty="0">
                <a:solidFill>
                  <a:srgbClr val="263050"/>
                </a:solidFill>
              </a:rPr>
              <a:t>. 102 от 2018 г., в сила от 01.04.2019 г.) (1) </a:t>
            </a:r>
            <a:r>
              <a:rPr lang="ru-RU" b="1" dirty="0" err="1">
                <a:solidFill>
                  <a:srgbClr val="263050"/>
                </a:solidFill>
              </a:rPr>
              <a:t>Регистрацията</a:t>
            </a:r>
            <a:r>
              <a:rPr lang="ru-RU" b="1" dirty="0">
                <a:solidFill>
                  <a:srgbClr val="263050"/>
                </a:solidFill>
              </a:rPr>
              <a:t> се </a:t>
            </a:r>
            <a:r>
              <a:rPr lang="ru-RU" b="1" dirty="0" err="1">
                <a:solidFill>
                  <a:srgbClr val="263050"/>
                </a:solidFill>
              </a:rPr>
              <a:t>извършва</a:t>
            </a:r>
            <a:r>
              <a:rPr lang="ru-RU" b="1" dirty="0">
                <a:solidFill>
                  <a:srgbClr val="263050"/>
                </a:solidFill>
              </a:rPr>
              <a:t> от </a:t>
            </a:r>
            <a:r>
              <a:rPr lang="ru-RU" b="1" dirty="0" err="1">
                <a:solidFill>
                  <a:srgbClr val="263050"/>
                </a:solidFill>
              </a:rPr>
              <a:t>изпълнителния</a:t>
            </a:r>
            <a:r>
              <a:rPr lang="ru-RU" b="1" dirty="0">
                <a:solidFill>
                  <a:srgbClr val="263050"/>
                </a:solidFill>
              </a:rPr>
              <a:t> директор на </a:t>
            </a:r>
            <a:r>
              <a:rPr lang="ru-RU" b="1" dirty="0" err="1">
                <a:solidFill>
                  <a:srgbClr val="263050"/>
                </a:solidFill>
              </a:rPr>
              <a:t>Изпълнителна</a:t>
            </a:r>
            <a:r>
              <a:rPr lang="ru-RU" b="1" dirty="0">
                <a:solidFill>
                  <a:srgbClr val="263050"/>
                </a:solidFill>
              </a:rPr>
              <a:t> </a:t>
            </a:r>
            <a:r>
              <a:rPr lang="ru-RU" b="1" dirty="0" err="1">
                <a:solidFill>
                  <a:srgbClr val="263050"/>
                </a:solidFill>
              </a:rPr>
              <a:t>агенция</a:t>
            </a:r>
            <a:r>
              <a:rPr lang="ru-RU" b="1" dirty="0">
                <a:solidFill>
                  <a:srgbClr val="263050"/>
                </a:solidFill>
              </a:rPr>
              <a:t> "</a:t>
            </a:r>
            <a:r>
              <a:rPr lang="ru-RU" b="1" dirty="0" err="1">
                <a:solidFill>
                  <a:srgbClr val="263050"/>
                </a:solidFill>
              </a:rPr>
              <a:t>Медицински</a:t>
            </a:r>
            <a:r>
              <a:rPr lang="ru-RU" b="1" dirty="0">
                <a:solidFill>
                  <a:srgbClr val="263050"/>
                </a:solidFill>
              </a:rPr>
              <a:t> надзор" </a:t>
            </a:r>
            <a:r>
              <a:rPr lang="ru-RU" b="1" dirty="0" err="1">
                <a:solidFill>
                  <a:srgbClr val="263050"/>
                </a:solidFill>
              </a:rPr>
              <a:t>въз</a:t>
            </a:r>
            <a:r>
              <a:rPr lang="ru-RU" b="1" dirty="0">
                <a:solidFill>
                  <a:srgbClr val="263050"/>
                </a:solidFill>
              </a:rPr>
              <a:t> основа на заявление, в </a:t>
            </a:r>
            <a:r>
              <a:rPr lang="ru-RU" b="1" dirty="0" err="1">
                <a:solidFill>
                  <a:srgbClr val="263050"/>
                </a:solidFill>
              </a:rPr>
              <a:t>което</a:t>
            </a:r>
            <a:r>
              <a:rPr lang="ru-RU" b="1" dirty="0">
                <a:solidFill>
                  <a:srgbClr val="263050"/>
                </a:solidFill>
              </a:rPr>
              <a:t> се </a:t>
            </a:r>
            <a:r>
              <a:rPr lang="ru-RU" b="1" dirty="0" err="1">
                <a:solidFill>
                  <a:srgbClr val="263050"/>
                </a:solidFill>
              </a:rPr>
              <a:t>посочва</a:t>
            </a:r>
            <a:r>
              <a:rPr lang="ru-RU" b="1" dirty="0">
                <a:solidFill>
                  <a:srgbClr val="263050"/>
                </a:solidFill>
              </a:rPr>
              <a:t> </a:t>
            </a:r>
            <a:r>
              <a:rPr lang="ru-RU" b="1" dirty="0" err="1">
                <a:solidFill>
                  <a:srgbClr val="263050"/>
                </a:solidFill>
              </a:rPr>
              <a:t>единният</a:t>
            </a:r>
            <a:r>
              <a:rPr lang="ru-RU" b="1" dirty="0">
                <a:solidFill>
                  <a:srgbClr val="263050"/>
                </a:solidFill>
              </a:rPr>
              <a:t> </a:t>
            </a:r>
            <a:r>
              <a:rPr lang="ru-RU" b="1" dirty="0" err="1">
                <a:solidFill>
                  <a:srgbClr val="263050"/>
                </a:solidFill>
              </a:rPr>
              <a:t>идентификационен</a:t>
            </a:r>
            <a:r>
              <a:rPr lang="ru-RU" b="1" dirty="0">
                <a:solidFill>
                  <a:srgbClr val="263050"/>
                </a:solidFill>
              </a:rPr>
              <a:t> код на </a:t>
            </a:r>
            <a:r>
              <a:rPr lang="ru-RU" b="1" dirty="0" err="1">
                <a:solidFill>
                  <a:srgbClr val="263050"/>
                </a:solidFill>
              </a:rPr>
              <a:t>дружеството</a:t>
            </a:r>
            <a:r>
              <a:rPr lang="ru-RU" b="1" dirty="0">
                <a:solidFill>
                  <a:srgbClr val="263050"/>
                </a:solidFill>
              </a:rPr>
              <a:t> или </a:t>
            </a:r>
            <a:r>
              <a:rPr lang="ru-RU" b="1" dirty="0" err="1">
                <a:solidFill>
                  <a:srgbClr val="263050"/>
                </a:solidFill>
              </a:rPr>
              <a:t>кооперацията</a:t>
            </a:r>
            <a:r>
              <a:rPr lang="ru-RU" b="1" dirty="0">
                <a:solidFill>
                  <a:srgbClr val="263050"/>
                </a:solidFill>
              </a:rPr>
              <a:t> от </a:t>
            </a:r>
            <a:r>
              <a:rPr lang="ru-RU" b="1" dirty="0" err="1">
                <a:solidFill>
                  <a:srgbClr val="263050"/>
                </a:solidFill>
              </a:rPr>
              <a:t>Търговския</a:t>
            </a:r>
            <a:r>
              <a:rPr lang="ru-RU" b="1" dirty="0">
                <a:solidFill>
                  <a:srgbClr val="263050"/>
                </a:solidFill>
              </a:rPr>
              <a:t> </a:t>
            </a:r>
            <a:r>
              <a:rPr lang="ru-RU" b="1" dirty="0" err="1">
                <a:solidFill>
                  <a:srgbClr val="263050"/>
                </a:solidFill>
              </a:rPr>
              <a:t>регистър</a:t>
            </a:r>
            <a:r>
              <a:rPr lang="ru-RU" b="1" dirty="0">
                <a:solidFill>
                  <a:srgbClr val="263050"/>
                </a:solidFill>
              </a:rPr>
              <a:t>, и </a:t>
            </a:r>
            <a:r>
              <a:rPr lang="ru-RU" b="1" dirty="0" err="1">
                <a:solidFill>
                  <a:srgbClr val="263050"/>
                </a:solidFill>
              </a:rPr>
              <a:t>към</a:t>
            </a:r>
            <a:r>
              <a:rPr lang="ru-RU" b="1" dirty="0">
                <a:solidFill>
                  <a:srgbClr val="263050"/>
                </a:solidFill>
              </a:rPr>
              <a:t> </a:t>
            </a:r>
            <a:r>
              <a:rPr lang="ru-RU" b="1" dirty="0" err="1">
                <a:solidFill>
                  <a:srgbClr val="263050"/>
                </a:solidFill>
              </a:rPr>
              <a:t>което</a:t>
            </a:r>
            <a:r>
              <a:rPr lang="ru-RU" b="1" dirty="0">
                <a:solidFill>
                  <a:srgbClr val="263050"/>
                </a:solidFill>
              </a:rPr>
              <a:t> се </a:t>
            </a:r>
            <a:r>
              <a:rPr lang="ru-RU" b="1" dirty="0" err="1">
                <a:solidFill>
                  <a:srgbClr val="263050"/>
                </a:solidFill>
              </a:rPr>
              <a:t>прилагат</a:t>
            </a:r>
            <a:r>
              <a:rPr lang="ru-RU" b="1" dirty="0">
                <a:solidFill>
                  <a:srgbClr val="263050"/>
                </a:solidFill>
              </a:rPr>
              <a:t>:</a:t>
            </a:r>
          </a:p>
          <a:p>
            <a:pPr marL="45720" indent="0">
              <a:buClr>
                <a:srgbClr val="263050"/>
              </a:buClr>
              <a:buNone/>
            </a:pPr>
            <a:r>
              <a:rPr lang="ru-RU" b="1" dirty="0" smtClean="0">
                <a:solidFill>
                  <a:srgbClr val="263050"/>
                </a:solidFill>
              </a:rPr>
              <a:t>2</a:t>
            </a:r>
            <a:r>
              <a:rPr lang="ru-RU" b="1" dirty="0">
                <a:solidFill>
                  <a:srgbClr val="263050"/>
                </a:solidFill>
              </a:rPr>
              <a:t>. </a:t>
            </a:r>
            <a:r>
              <a:rPr lang="ru-RU" b="1" dirty="0" err="1">
                <a:solidFill>
                  <a:srgbClr val="263050"/>
                </a:solidFill>
              </a:rPr>
              <a:t>правилник</a:t>
            </a:r>
            <a:r>
              <a:rPr lang="ru-RU" b="1" dirty="0">
                <a:solidFill>
                  <a:srgbClr val="263050"/>
                </a:solidFill>
              </a:rPr>
              <a:t> за </a:t>
            </a:r>
            <a:r>
              <a:rPr lang="ru-RU" b="1" dirty="0" err="1">
                <a:solidFill>
                  <a:srgbClr val="263050"/>
                </a:solidFill>
              </a:rPr>
              <a:t>устройството</a:t>
            </a:r>
            <a:r>
              <a:rPr lang="ru-RU" b="1" dirty="0">
                <a:solidFill>
                  <a:srgbClr val="263050"/>
                </a:solidFill>
              </a:rPr>
              <a:t>, </a:t>
            </a:r>
            <a:r>
              <a:rPr lang="ru-RU" b="1" dirty="0" err="1">
                <a:solidFill>
                  <a:srgbClr val="263050"/>
                </a:solidFill>
              </a:rPr>
              <a:t>дейността</a:t>
            </a:r>
            <a:r>
              <a:rPr lang="ru-RU" b="1" dirty="0">
                <a:solidFill>
                  <a:srgbClr val="263050"/>
                </a:solidFill>
              </a:rPr>
              <a:t> и </a:t>
            </a:r>
            <a:r>
              <a:rPr lang="ru-RU" b="1" dirty="0" err="1">
                <a:solidFill>
                  <a:srgbClr val="263050"/>
                </a:solidFill>
              </a:rPr>
              <a:t>вътрешния</a:t>
            </a:r>
            <a:r>
              <a:rPr lang="ru-RU" b="1" dirty="0">
                <a:solidFill>
                  <a:srgbClr val="263050"/>
                </a:solidFill>
              </a:rPr>
              <a:t> </a:t>
            </a:r>
            <a:r>
              <a:rPr lang="ru-RU" b="1" dirty="0" err="1">
                <a:solidFill>
                  <a:srgbClr val="263050"/>
                </a:solidFill>
              </a:rPr>
              <a:t>ред</a:t>
            </a:r>
            <a:r>
              <a:rPr lang="ru-RU" b="1" dirty="0">
                <a:solidFill>
                  <a:srgbClr val="263050"/>
                </a:solidFill>
              </a:rPr>
              <a:t> на </a:t>
            </a:r>
            <a:r>
              <a:rPr lang="ru-RU" b="1" dirty="0" err="1">
                <a:solidFill>
                  <a:srgbClr val="263050"/>
                </a:solidFill>
              </a:rPr>
              <a:t>лечебното</a:t>
            </a:r>
            <a:r>
              <a:rPr lang="ru-RU" b="1" dirty="0">
                <a:solidFill>
                  <a:srgbClr val="263050"/>
                </a:solidFill>
              </a:rPr>
              <a:t> заведение;</a:t>
            </a:r>
            <a:endParaRPr lang="bg-BG" sz="2000" b="1" i="0" dirty="0" smtClean="0">
              <a:solidFill>
                <a:srgbClr val="263050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16196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  <p:sndAc>
          <p:stSnd>
            <p:snd r:embed="rId2" name="bomb.wav"/>
          </p:stSnd>
        </p:sndAc>
      </p:transition>
    </mc:Choice>
    <mc:Fallback xmlns="">
      <p:transition spd="slow">
        <p:fade/>
        <p:sndAc>
          <p:stSnd>
            <p:snd r:embed="rId3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g-BG" b="1" dirty="0" smtClean="0"/>
              <a:t>Въпрос</a:t>
            </a:r>
            <a:r>
              <a:rPr lang="bg-BG" dirty="0" smtClean="0"/>
              <a:t>: При какви условия оказваме помощ на ЗОЛ от друг здравен район?</a:t>
            </a:r>
            <a:endParaRPr lang="en-US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ЧЛ.133 </a:t>
            </a:r>
          </a:p>
          <a:p>
            <a:r>
              <a:rPr lang="en-US" dirty="0" smtClean="0"/>
              <a:t>(2</a:t>
            </a:r>
            <a:r>
              <a:rPr lang="en-US" dirty="0"/>
              <a:t>) </a:t>
            </a:r>
            <a:r>
              <a:rPr lang="ru-RU" dirty="0" err="1"/>
              <a:t>Общопрактикуващият</a:t>
            </a:r>
            <a:r>
              <a:rPr lang="ru-RU" dirty="0"/>
              <a:t> </a:t>
            </a:r>
            <a:r>
              <a:rPr lang="ru-RU" dirty="0" err="1"/>
              <a:t>лекар</a:t>
            </a:r>
            <a:r>
              <a:rPr lang="ru-RU" dirty="0"/>
              <a:t> </a:t>
            </a:r>
            <a:r>
              <a:rPr lang="ru-RU" dirty="0" err="1"/>
              <a:t>оказва</a:t>
            </a:r>
            <a:r>
              <a:rPr lang="ru-RU" dirty="0"/>
              <a:t> </a:t>
            </a:r>
            <a:r>
              <a:rPr lang="ru-RU" dirty="0" err="1"/>
              <a:t>медицинска</a:t>
            </a:r>
            <a:r>
              <a:rPr lang="ru-RU" dirty="0"/>
              <a:t> </a:t>
            </a:r>
            <a:r>
              <a:rPr lang="ru-RU" dirty="0" err="1"/>
              <a:t>помощ</a:t>
            </a:r>
            <a:r>
              <a:rPr lang="ru-RU" dirty="0"/>
              <a:t> при </a:t>
            </a:r>
            <a:r>
              <a:rPr lang="ru-RU" dirty="0" err="1"/>
              <a:t>условията</a:t>
            </a:r>
            <a:r>
              <a:rPr lang="ru-RU" dirty="0"/>
              <a:t> и по </a:t>
            </a:r>
            <a:r>
              <a:rPr lang="ru-RU" dirty="0" err="1"/>
              <a:t>реда</a:t>
            </a:r>
            <a:r>
              <a:rPr lang="ru-RU" dirty="0"/>
              <a:t> на НРД и на ЗОЛ от друг </a:t>
            </a:r>
            <a:r>
              <a:rPr lang="ru-RU" dirty="0" err="1"/>
              <a:t>здравен</a:t>
            </a:r>
            <a:r>
              <a:rPr lang="ru-RU" dirty="0"/>
              <a:t> район, </a:t>
            </a:r>
            <a:r>
              <a:rPr lang="ru-RU" dirty="0" err="1"/>
              <a:t>обърнали</a:t>
            </a:r>
            <a:r>
              <a:rPr lang="ru-RU" dirty="0"/>
              <a:t> се </a:t>
            </a:r>
            <a:r>
              <a:rPr lang="ru-RU" dirty="0" err="1"/>
              <a:t>към</a:t>
            </a:r>
            <a:r>
              <a:rPr lang="ru-RU" dirty="0"/>
              <a:t> </a:t>
            </a:r>
            <a:r>
              <a:rPr lang="ru-RU" dirty="0" err="1"/>
              <a:t>изпълнител</a:t>
            </a:r>
            <a:r>
              <a:rPr lang="ru-RU" dirty="0"/>
              <a:t> на ПИМП инцидентно </a:t>
            </a:r>
            <a:r>
              <a:rPr lang="ru-RU" b="1" dirty="0">
                <a:solidFill>
                  <a:srgbClr val="FF0000"/>
                </a:solidFill>
              </a:rPr>
              <a:t>по повод на остри </a:t>
            </a:r>
            <a:r>
              <a:rPr lang="ru-RU" b="1" dirty="0" err="1">
                <a:solidFill>
                  <a:srgbClr val="FF0000"/>
                </a:solidFill>
              </a:rPr>
              <a:t>състояния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ЧЛ. 186 </a:t>
            </a:r>
            <a:r>
              <a:rPr lang="ru-RU" b="1" dirty="0" err="1" smtClean="0"/>
              <a:t>Представи</a:t>
            </a:r>
            <a:r>
              <a:rPr lang="ru-RU" b="1" dirty="0" smtClean="0"/>
              <a:t> </a:t>
            </a:r>
            <a:r>
              <a:rPr lang="ru-RU" b="1" dirty="0" err="1" smtClean="0"/>
              <a:t>здравно</a:t>
            </a:r>
            <a:r>
              <a:rPr lang="ru-RU" b="1" dirty="0" smtClean="0"/>
              <a:t>- </a:t>
            </a:r>
            <a:r>
              <a:rPr lang="ru-RU" b="1" dirty="0" err="1" smtClean="0"/>
              <a:t>осигурителната</a:t>
            </a:r>
            <a:r>
              <a:rPr lang="ru-RU" b="1" dirty="0" smtClean="0"/>
              <a:t> си книжка</a:t>
            </a:r>
          </a:p>
          <a:p>
            <a:r>
              <a:rPr lang="en-US" dirty="0"/>
              <a:t>2. </a:t>
            </a:r>
            <a:r>
              <a:rPr lang="ru-RU" dirty="0" err="1"/>
              <a:t>изпълнителят</a:t>
            </a:r>
            <a:r>
              <a:rPr lang="ru-RU" dirty="0"/>
              <a:t> </a:t>
            </a:r>
            <a:r>
              <a:rPr lang="ru-RU" dirty="0" err="1"/>
              <a:t>отчита</a:t>
            </a:r>
            <a:r>
              <a:rPr lang="ru-RU" dirty="0"/>
              <a:t> </a:t>
            </a:r>
            <a:r>
              <a:rPr lang="ru-RU" b="1" dirty="0"/>
              <a:t>не </a:t>
            </a:r>
            <a:r>
              <a:rPr lang="ru-RU" b="1" dirty="0" err="1"/>
              <a:t>повече</a:t>
            </a:r>
            <a:r>
              <a:rPr lang="ru-RU" b="1" dirty="0"/>
              <a:t> от две посещения на </a:t>
            </a:r>
            <a:r>
              <a:rPr lang="ru-RU" b="1" dirty="0" err="1"/>
              <a:t>едно</a:t>
            </a:r>
            <a:r>
              <a:rPr lang="ru-RU" b="1" dirty="0"/>
              <a:t> и </a:t>
            </a:r>
            <a:r>
              <a:rPr lang="ru-RU" b="1" dirty="0" err="1"/>
              <a:t>също</a:t>
            </a:r>
            <a:r>
              <a:rPr lang="ru-RU" b="1" dirty="0"/>
              <a:t> ЗОЛ </a:t>
            </a:r>
            <a:r>
              <a:rPr lang="ru-RU" dirty="0"/>
              <a:t>за </a:t>
            </a:r>
            <a:r>
              <a:rPr lang="ru-RU" dirty="0" err="1"/>
              <a:t>месеца</a:t>
            </a:r>
            <a:r>
              <a:rPr lang="ru-RU" dirty="0"/>
              <a:t>.</a:t>
            </a:r>
          </a:p>
          <a:p>
            <a:endParaRPr lang="en-US" b="1" dirty="0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4782" y="4475543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04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g-BG" b="1" dirty="0" smtClean="0"/>
              <a:t>Въпрос</a:t>
            </a:r>
            <a:r>
              <a:rPr lang="bg-BG" dirty="0" smtClean="0"/>
              <a:t>: Какво да направим, ако пациент отказва задължителна консултация/ МДД?</a:t>
            </a:r>
            <a:endParaRPr lang="en-US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ЧЛ. 134: </a:t>
            </a:r>
            <a:r>
              <a:rPr lang="en-US" dirty="0" smtClean="0"/>
              <a:t>(5</a:t>
            </a:r>
            <a:r>
              <a:rPr lang="en-US" dirty="0"/>
              <a:t>) </a:t>
            </a:r>
            <a:r>
              <a:rPr lang="ru-RU" dirty="0"/>
              <a:t>В </a:t>
            </a:r>
            <a:r>
              <a:rPr lang="ru-RU" dirty="0" err="1"/>
              <a:t>случаите</a:t>
            </a:r>
            <a:r>
              <a:rPr lang="ru-RU" dirty="0"/>
              <a:t> по ал. 4, </a:t>
            </a:r>
            <a:r>
              <a:rPr lang="ru-RU" dirty="0" err="1"/>
              <a:t>когато</a:t>
            </a:r>
            <a:r>
              <a:rPr lang="ru-RU" dirty="0"/>
              <a:t> ЗОЛ подлежи на </a:t>
            </a:r>
            <a:r>
              <a:rPr lang="ru-RU" dirty="0" err="1"/>
              <a:t>диспансерно</a:t>
            </a:r>
            <a:r>
              <a:rPr lang="ru-RU" dirty="0"/>
              <a:t> наблюдение за </a:t>
            </a:r>
            <a:r>
              <a:rPr lang="ru-RU" dirty="0" err="1"/>
              <a:t>всички</a:t>
            </a:r>
            <a:r>
              <a:rPr lang="ru-RU" dirty="0"/>
              <a:t> </a:t>
            </a:r>
            <a:r>
              <a:rPr lang="ru-RU" dirty="0" err="1"/>
              <a:t>заболявания</a:t>
            </a:r>
            <a:r>
              <a:rPr lang="ru-RU" dirty="0"/>
              <a:t> </a:t>
            </a:r>
            <a:r>
              <a:rPr lang="ru-RU" dirty="0" err="1"/>
              <a:t>изцяло</a:t>
            </a:r>
            <a:r>
              <a:rPr lang="ru-RU" dirty="0"/>
              <a:t> от ОПЛ, </a:t>
            </a:r>
            <a:r>
              <a:rPr lang="ru-RU" b="1" dirty="0"/>
              <a:t>е </a:t>
            </a:r>
            <a:r>
              <a:rPr lang="ru-RU" b="1" dirty="0" err="1"/>
              <a:t>препоръчително</a:t>
            </a:r>
            <a:r>
              <a:rPr lang="ru-RU" b="1" dirty="0"/>
              <a:t> </a:t>
            </a:r>
            <a:r>
              <a:rPr lang="ru-RU" b="1" dirty="0" err="1"/>
              <a:t>извършването</a:t>
            </a:r>
            <a:r>
              <a:rPr lang="ru-RU" b="1" dirty="0"/>
              <a:t> на два </a:t>
            </a:r>
            <a:r>
              <a:rPr lang="ru-RU" b="1" dirty="0" err="1"/>
              <a:t>консултативни</a:t>
            </a:r>
            <a:r>
              <a:rPr lang="ru-RU" b="1" dirty="0"/>
              <a:t> </a:t>
            </a:r>
            <a:r>
              <a:rPr lang="ru-RU" b="1" dirty="0" err="1"/>
              <a:t>прегледа</a:t>
            </a:r>
            <a:r>
              <a:rPr lang="ru-RU" b="1" dirty="0"/>
              <a:t> от </a:t>
            </a:r>
            <a:r>
              <a:rPr lang="ru-RU" b="1" dirty="0" err="1"/>
              <a:t>съответния</a:t>
            </a:r>
            <a:r>
              <a:rPr lang="ru-RU" b="1" dirty="0"/>
              <a:t> </a:t>
            </a:r>
            <a:r>
              <a:rPr lang="ru-RU" b="1" dirty="0" err="1"/>
              <a:t>лекар</a:t>
            </a:r>
            <a:r>
              <a:rPr lang="ru-RU" b="1" dirty="0"/>
              <a:t> </a:t>
            </a:r>
            <a:r>
              <a:rPr lang="ru-RU" dirty="0"/>
              <a:t>- специалист от СИМП, за </a:t>
            </a:r>
            <a:r>
              <a:rPr lang="ru-RU" dirty="0" err="1"/>
              <a:t>съответната</a:t>
            </a:r>
            <a:r>
              <a:rPr lang="ru-RU" dirty="0"/>
              <a:t> </a:t>
            </a:r>
            <a:r>
              <a:rPr lang="ru-RU" dirty="0" err="1"/>
              <a:t>календарна</a:t>
            </a:r>
            <a:r>
              <a:rPr lang="ru-RU" dirty="0"/>
              <a:t> година по </a:t>
            </a:r>
            <a:r>
              <a:rPr lang="ru-RU" dirty="0" err="1"/>
              <a:t>преценка</a:t>
            </a:r>
            <a:r>
              <a:rPr lang="ru-RU" dirty="0"/>
              <a:t> на ОПЛ, </a:t>
            </a:r>
            <a:r>
              <a:rPr lang="ru-RU" b="1" dirty="0"/>
              <a:t>но не </a:t>
            </a:r>
            <a:r>
              <a:rPr lang="ru-RU" b="1" dirty="0" err="1"/>
              <a:t>по-малко</a:t>
            </a:r>
            <a:r>
              <a:rPr lang="ru-RU" b="1" dirty="0"/>
              <a:t> от един</a:t>
            </a:r>
            <a:r>
              <a:rPr lang="ru-RU" dirty="0"/>
              <a:t>, </a:t>
            </a:r>
            <a:r>
              <a:rPr lang="ru-RU" dirty="0" err="1"/>
              <a:t>като</a:t>
            </a:r>
            <a:r>
              <a:rPr lang="ru-RU" dirty="0"/>
              <a:t> в </a:t>
            </a:r>
            <a:r>
              <a:rPr lang="ru-RU" dirty="0" err="1"/>
              <a:t>тези</a:t>
            </a:r>
            <a:r>
              <a:rPr lang="ru-RU" dirty="0"/>
              <a:t> случаи ОПЛ </a:t>
            </a:r>
            <a:r>
              <a:rPr lang="ru-RU" dirty="0" err="1"/>
              <a:t>насочва</a:t>
            </a:r>
            <a:r>
              <a:rPr lang="ru-RU" dirty="0"/>
              <a:t> пациента за </a:t>
            </a:r>
            <a:r>
              <a:rPr lang="ru-RU" dirty="0" err="1"/>
              <a:t>консултативен</a:t>
            </a:r>
            <a:r>
              <a:rPr lang="ru-RU" dirty="0"/>
              <a:t> </a:t>
            </a:r>
            <a:r>
              <a:rPr lang="ru-RU" dirty="0" err="1"/>
              <a:t>преглед</a:t>
            </a:r>
            <a:r>
              <a:rPr lang="ru-RU" dirty="0"/>
              <a:t>.</a:t>
            </a:r>
          </a:p>
          <a:p>
            <a:r>
              <a:rPr lang="en-US" b="1" dirty="0"/>
              <a:t>(</a:t>
            </a:r>
            <a:r>
              <a:rPr lang="en-US" b="1" dirty="0">
                <a:solidFill>
                  <a:srgbClr val="FF0000"/>
                </a:solidFill>
              </a:rPr>
              <a:t>6) </a:t>
            </a:r>
            <a:r>
              <a:rPr lang="ru-RU" b="1" dirty="0">
                <a:solidFill>
                  <a:srgbClr val="FF0000"/>
                </a:solidFill>
              </a:rPr>
              <a:t>В </a:t>
            </a:r>
            <a:r>
              <a:rPr lang="ru-RU" b="1" dirty="0" err="1">
                <a:solidFill>
                  <a:srgbClr val="FF0000"/>
                </a:solidFill>
              </a:rPr>
              <a:t>случаите</a:t>
            </a:r>
            <a:r>
              <a:rPr lang="ru-RU" b="1" dirty="0">
                <a:solidFill>
                  <a:srgbClr val="FF0000"/>
                </a:solidFill>
              </a:rPr>
              <a:t> по ал. 5, </a:t>
            </a:r>
            <a:r>
              <a:rPr lang="ru-RU" b="1" dirty="0" err="1">
                <a:solidFill>
                  <a:srgbClr val="FF0000"/>
                </a:solidFill>
              </a:rPr>
              <a:t>когато</a:t>
            </a:r>
            <a:r>
              <a:rPr lang="ru-RU" b="1" dirty="0">
                <a:solidFill>
                  <a:srgbClr val="FF0000"/>
                </a:solidFill>
              </a:rPr>
              <a:t> ЗОЛ е заявило </a:t>
            </a:r>
            <a:r>
              <a:rPr lang="ru-RU" b="1" dirty="0" err="1">
                <a:solidFill>
                  <a:srgbClr val="FF0000"/>
                </a:solidFill>
              </a:rPr>
              <a:t>писмен</a:t>
            </a:r>
            <a:r>
              <a:rPr lang="ru-RU" b="1" dirty="0">
                <a:solidFill>
                  <a:srgbClr val="FF0000"/>
                </a:solidFill>
              </a:rPr>
              <a:t> отказ в </a:t>
            </a:r>
            <a:r>
              <a:rPr lang="ru-RU" b="1" dirty="0" err="1">
                <a:solidFill>
                  <a:srgbClr val="FF0000"/>
                </a:solidFill>
              </a:rPr>
              <a:t>амбулаторния</a:t>
            </a:r>
            <a:r>
              <a:rPr lang="ru-RU" b="1" dirty="0">
                <a:solidFill>
                  <a:srgbClr val="FF0000"/>
                </a:solidFill>
              </a:rPr>
              <a:t> лист от </a:t>
            </a:r>
            <a:r>
              <a:rPr lang="ru-RU" b="1" dirty="0" err="1">
                <a:solidFill>
                  <a:srgbClr val="FF0000"/>
                </a:solidFill>
              </a:rPr>
              <a:t>извършване</a:t>
            </a:r>
            <a:r>
              <a:rPr lang="ru-RU" b="1" dirty="0">
                <a:solidFill>
                  <a:srgbClr val="FF0000"/>
                </a:solidFill>
              </a:rPr>
              <a:t> на </a:t>
            </a:r>
            <a:r>
              <a:rPr lang="ru-RU" b="1" dirty="0" err="1">
                <a:solidFill>
                  <a:srgbClr val="FF0000"/>
                </a:solidFill>
              </a:rPr>
              <a:t>консултативен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преглед</a:t>
            </a:r>
            <a:r>
              <a:rPr lang="ru-RU" b="1" dirty="0">
                <a:solidFill>
                  <a:srgbClr val="FF0000"/>
                </a:solidFill>
              </a:rPr>
              <a:t> при </a:t>
            </a:r>
            <a:r>
              <a:rPr lang="ru-RU" b="1" dirty="0" err="1">
                <a:solidFill>
                  <a:srgbClr val="FF0000"/>
                </a:solidFill>
              </a:rPr>
              <a:t>лекар</a:t>
            </a:r>
            <a:r>
              <a:rPr lang="ru-RU" b="1" dirty="0">
                <a:solidFill>
                  <a:srgbClr val="FF0000"/>
                </a:solidFill>
              </a:rPr>
              <a:t> специалист, ОПЛ </a:t>
            </a:r>
            <a:r>
              <a:rPr lang="ru-RU" b="1" dirty="0" err="1">
                <a:solidFill>
                  <a:srgbClr val="FF0000"/>
                </a:solidFill>
              </a:rPr>
              <a:t>има</a:t>
            </a:r>
            <a:r>
              <a:rPr lang="ru-RU" b="1" dirty="0">
                <a:solidFill>
                  <a:srgbClr val="FF0000"/>
                </a:solidFill>
              </a:rPr>
              <a:t> право да не </a:t>
            </a:r>
            <a:r>
              <a:rPr lang="ru-RU" b="1" dirty="0" err="1">
                <a:solidFill>
                  <a:srgbClr val="FF0000"/>
                </a:solidFill>
              </a:rPr>
              <a:t>назначи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консултация</a:t>
            </a:r>
            <a:r>
              <a:rPr lang="ru-RU" b="1" dirty="0">
                <a:solidFill>
                  <a:srgbClr val="FF0000"/>
                </a:solidFill>
              </a:rPr>
              <a:t>.</a:t>
            </a:r>
          </a:p>
          <a:p>
            <a:endParaRPr lang="en-US" dirty="0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1345" y="4134520"/>
            <a:ext cx="1800225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080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g-BG" b="1" dirty="0" smtClean="0"/>
              <a:t>Въпрос</a:t>
            </a:r>
            <a:r>
              <a:rPr lang="bg-BG" dirty="0" smtClean="0"/>
              <a:t>: При неявяване на диспансерен преглед какво трябва да направим?</a:t>
            </a:r>
            <a:endParaRPr lang="en-US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Чл. 135 </a:t>
            </a:r>
            <a:r>
              <a:rPr lang="en-US" dirty="0" smtClean="0"/>
              <a:t>(4</a:t>
            </a:r>
            <a:r>
              <a:rPr lang="en-US" dirty="0"/>
              <a:t>) </a:t>
            </a:r>
            <a:r>
              <a:rPr lang="ru-RU" b="1" dirty="0"/>
              <a:t>При </a:t>
            </a:r>
            <a:r>
              <a:rPr lang="ru-RU" b="1" dirty="0" err="1"/>
              <a:t>уведомяване</a:t>
            </a:r>
            <a:r>
              <a:rPr lang="ru-RU" b="1" dirty="0"/>
              <a:t> на ЗОЛ за </a:t>
            </a:r>
            <a:r>
              <a:rPr lang="ru-RU" b="1" dirty="0" err="1"/>
              <a:t>правото</a:t>
            </a:r>
            <a:r>
              <a:rPr lang="ru-RU" b="1" dirty="0"/>
              <a:t> </a:t>
            </a:r>
            <a:r>
              <a:rPr lang="ru-RU" b="1" dirty="0" err="1"/>
              <a:t>му</a:t>
            </a:r>
            <a:r>
              <a:rPr lang="ru-RU" b="1" dirty="0"/>
              <a:t> </a:t>
            </a:r>
            <a:r>
              <a:rPr lang="ru-RU" dirty="0"/>
              <a:t>на </a:t>
            </a:r>
            <a:r>
              <a:rPr lang="ru-RU" dirty="0" err="1"/>
              <a:t>следващ</a:t>
            </a:r>
            <a:r>
              <a:rPr lang="ru-RU" dirty="0"/>
              <a:t> </a:t>
            </a:r>
            <a:r>
              <a:rPr lang="ru-RU" dirty="0" err="1"/>
              <a:t>диспансерен</a:t>
            </a:r>
            <a:r>
              <a:rPr lang="ru-RU" dirty="0"/>
              <a:t> </a:t>
            </a:r>
            <a:r>
              <a:rPr lang="ru-RU" dirty="0" err="1"/>
              <a:t>преглед</a:t>
            </a:r>
            <a:r>
              <a:rPr lang="ru-RU" dirty="0"/>
              <a:t> и </a:t>
            </a:r>
            <a:r>
              <a:rPr lang="ru-RU" dirty="0" err="1"/>
              <a:t>последващото</a:t>
            </a:r>
            <a:r>
              <a:rPr lang="ru-RU" dirty="0"/>
              <a:t> </a:t>
            </a:r>
            <a:r>
              <a:rPr lang="ru-RU" dirty="0" err="1"/>
              <a:t>неявяване</a:t>
            </a:r>
            <a:r>
              <a:rPr lang="ru-RU" dirty="0"/>
              <a:t> на ЗОЛ </a:t>
            </a:r>
            <a:r>
              <a:rPr lang="ru-RU" dirty="0" err="1"/>
              <a:t>диспансеризиращият</a:t>
            </a:r>
            <a:r>
              <a:rPr lang="ru-RU" dirty="0"/>
              <a:t> </a:t>
            </a:r>
            <a:r>
              <a:rPr lang="ru-RU" dirty="0" err="1"/>
              <a:t>лекар</a:t>
            </a:r>
            <a:r>
              <a:rPr lang="ru-RU" dirty="0"/>
              <a:t> не носи </a:t>
            </a:r>
            <a:r>
              <a:rPr lang="ru-RU" dirty="0" err="1"/>
              <a:t>отговорност</a:t>
            </a:r>
            <a:r>
              <a:rPr lang="ru-RU" dirty="0"/>
              <a:t>.</a:t>
            </a:r>
            <a:endParaRPr lang="en-US" dirty="0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390" y="2949261"/>
            <a:ext cx="4932608" cy="3618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18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b="1" dirty="0" smtClean="0"/>
              <a:t>Въпрос</a:t>
            </a:r>
            <a:r>
              <a:rPr lang="bg-BG" dirty="0" smtClean="0"/>
              <a:t>: Длъжни ли сме да даваме на ЗОЛ копие от амбулаторния лист?</a:t>
            </a:r>
            <a:endParaRPr lang="en-US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b="1" dirty="0" smtClean="0">
                <a:solidFill>
                  <a:srgbClr val="FF0000"/>
                </a:solidFill>
              </a:rPr>
              <a:t>ДА!</a:t>
            </a:r>
          </a:p>
          <a:p>
            <a:r>
              <a:rPr lang="bg-BG" dirty="0" smtClean="0"/>
              <a:t>Чл. 136</a:t>
            </a:r>
          </a:p>
          <a:p>
            <a:r>
              <a:rPr lang="en-US" dirty="0"/>
              <a:t>(2) </a:t>
            </a:r>
            <a:r>
              <a:rPr lang="ru-RU" b="1" dirty="0">
                <a:solidFill>
                  <a:srgbClr val="FF0000"/>
                </a:solidFill>
              </a:rPr>
              <a:t>При </a:t>
            </a:r>
            <a:r>
              <a:rPr lang="ru-RU" b="1" dirty="0" err="1">
                <a:solidFill>
                  <a:srgbClr val="FF0000"/>
                </a:solidFill>
              </a:rPr>
              <a:t>поискване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dirty="0"/>
              <a:t>от пациента ОПЛ </a:t>
            </a:r>
            <a:r>
              <a:rPr lang="ru-RU" dirty="0" err="1"/>
              <a:t>му</a:t>
            </a:r>
            <a:r>
              <a:rPr lang="ru-RU" dirty="0"/>
              <a:t> </a:t>
            </a:r>
            <a:r>
              <a:rPr lang="ru-RU" dirty="0" err="1"/>
              <a:t>предоставя</a:t>
            </a:r>
            <a:r>
              <a:rPr lang="ru-RU" dirty="0"/>
              <a:t> </a:t>
            </a:r>
            <a:r>
              <a:rPr lang="ru-RU" dirty="0" err="1"/>
              <a:t>екземпляр</a:t>
            </a:r>
            <a:r>
              <a:rPr lang="ru-RU" dirty="0"/>
              <a:t> от </a:t>
            </a:r>
            <a:r>
              <a:rPr lang="ru-RU" dirty="0" err="1"/>
              <a:t>медицинската</a:t>
            </a:r>
            <a:r>
              <a:rPr lang="ru-RU" dirty="0"/>
              <a:t> документация за </a:t>
            </a:r>
            <a:r>
              <a:rPr lang="ru-RU" b="1" dirty="0" err="1">
                <a:solidFill>
                  <a:srgbClr val="FF0000"/>
                </a:solidFill>
              </a:rPr>
              <a:t>всеки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извършен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преглед</a:t>
            </a:r>
            <a:r>
              <a:rPr lang="ru-RU" b="1" dirty="0" smtClean="0">
                <a:solidFill>
                  <a:srgbClr val="FF0000"/>
                </a:solidFill>
              </a:rPr>
              <a:t>.</a:t>
            </a:r>
          </a:p>
          <a:p>
            <a:endParaRPr lang="en-US" dirty="0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2445" y="3579223"/>
            <a:ext cx="5950039" cy="286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040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341120" y="86346"/>
            <a:ext cx="9509760" cy="1233424"/>
          </a:xfrm>
        </p:spPr>
        <p:txBody>
          <a:bodyPr>
            <a:normAutofit/>
          </a:bodyPr>
          <a:lstStyle/>
          <a:p>
            <a:pPr algn="ctr"/>
            <a:r>
              <a:rPr lang="bg-BG" b="1" dirty="0" smtClean="0"/>
              <a:t>Въпрос</a:t>
            </a:r>
            <a:r>
              <a:rPr lang="bg-BG" dirty="0" smtClean="0"/>
              <a:t>: Над колко регистрирани ЗОЛ трябва да наемем медицинска сестра?</a:t>
            </a:r>
            <a:endParaRPr lang="en-US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341120" y="1700784"/>
            <a:ext cx="9509760" cy="4328795"/>
          </a:xfrm>
        </p:spPr>
        <p:txBody>
          <a:bodyPr/>
          <a:lstStyle/>
          <a:p>
            <a:r>
              <a:rPr lang="en-US" dirty="0"/>
              <a:t>1. </a:t>
            </a:r>
            <a:r>
              <a:rPr lang="ru-RU" dirty="0"/>
              <a:t>при </a:t>
            </a:r>
            <a:r>
              <a:rPr lang="ru-RU" dirty="0" err="1"/>
              <a:t>регистрирани</a:t>
            </a:r>
            <a:r>
              <a:rPr lang="ru-RU" dirty="0"/>
              <a:t> </a:t>
            </a:r>
            <a:r>
              <a:rPr lang="ru-RU" b="1" dirty="0"/>
              <a:t>над 2500 ЗОЛ при ОПЛ - </a:t>
            </a:r>
            <a:r>
              <a:rPr lang="ru-RU" b="1" dirty="0" err="1"/>
              <a:t>лекар</a:t>
            </a:r>
            <a:r>
              <a:rPr lang="ru-RU" b="1" dirty="0"/>
              <a:t>;</a:t>
            </a:r>
          </a:p>
          <a:p>
            <a:r>
              <a:rPr lang="en-US" dirty="0"/>
              <a:t>2. </a:t>
            </a:r>
            <a:r>
              <a:rPr lang="ru-RU" dirty="0"/>
              <a:t>при </a:t>
            </a:r>
            <a:r>
              <a:rPr lang="ru-RU" dirty="0" err="1"/>
              <a:t>регистрирани</a:t>
            </a:r>
            <a:r>
              <a:rPr lang="ru-RU" dirty="0"/>
              <a:t> </a:t>
            </a:r>
            <a:r>
              <a:rPr lang="ru-RU" b="1" dirty="0"/>
              <a:t>над 3500 ЗОЛ при ОПЛ - </a:t>
            </a:r>
            <a:r>
              <a:rPr lang="ru-RU" b="1" dirty="0" err="1"/>
              <a:t>лекар</a:t>
            </a:r>
            <a:r>
              <a:rPr lang="ru-RU" b="1" dirty="0"/>
              <a:t> на </a:t>
            </a:r>
            <a:r>
              <a:rPr lang="ru-RU" b="1" dirty="0" err="1"/>
              <a:t>пълен</a:t>
            </a:r>
            <a:r>
              <a:rPr lang="ru-RU" b="1" dirty="0"/>
              <a:t> </a:t>
            </a:r>
            <a:r>
              <a:rPr lang="ru-RU" b="1" dirty="0" err="1"/>
              <a:t>работен</a:t>
            </a:r>
            <a:r>
              <a:rPr lang="ru-RU" b="1" dirty="0"/>
              <a:t> </a:t>
            </a:r>
            <a:r>
              <a:rPr lang="ru-RU" b="1" dirty="0" err="1"/>
              <a:t>ден</a:t>
            </a:r>
            <a:r>
              <a:rPr lang="ru-RU" b="1" dirty="0"/>
              <a:t>.</a:t>
            </a:r>
          </a:p>
          <a:p>
            <a:r>
              <a:rPr lang="en-US" dirty="0"/>
              <a:t>(2) </a:t>
            </a:r>
            <a:r>
              <a:rPr lang="ru-RU" dirty="0"/>
              <a:t>В случай по ал. 1, т. 2 при </a:t>
            </a:r>
            <a:r>
              <a:rPr lang="ru-RU" dirty="0" err="1"/>
              <a:t>регистрирани</a:t>
            </a:r>
            <a:r>
              <a:rPr lang="ru-RU" dirty="0"/>
              <a:t> над 3500 ЗОЛ при ОПЛ - един </a:t>
            </a:r>
            <a:r>
              <a:rPr lang="ru-RU" dirty="0" err="1"/>
              <a:t>лекар</a:t>
            </a:r>
            <a:r>
              <a:rPr lang="ru-RU" dirty="0"/>
              <a:t> на </a:t>
            </a:r>
            <a:r>
              <a:rPr lang="ru-RU" dirty="0" err="1"/>
              <a:t>пълен</a:t>
            </a:r>
            <a:r>
              <a:rPr lang="ru-RU" dirty="0"/>
              <a:t> </a:t>
            </a:r>
            <a:r>
              <a:rPr lang="ru-RU" dirty="0" err="1"/>
              <a:t>работен</a:t>
            </a:r>
            <a:r>
              <a:rPr lang="ru-RU" dirty="0"/>
              <a:t> </a:t>
            </a:r>
            <a:r>
              <a:rPr lang="ru-RU" dirty="0" err="1"/>
              <a:t>ден</a:t>
            </a:r>
            <a:r>
              <a:rPr lang="ru-RU" dirty="0"/>
              <a:t>, и </a:t>
            </a:r>
            <a:r>
              <a:rPr lang="ru-RU" dirty="0" err="1"/>
              <a:t>допълнително</a:t>
            </a:r>
            <a:r>
              <a:rPr lang="ru-RU" dirty="0"/>
              <a:t> за </a:t>
            </a:r>
            <a:r>
              <a:rPr lang="ru-RU" b="1" dirty="0" err="1"/>
              <a:t>всеки</a:t>
            </a:r>
            <a:r>
              <a:rPr lang="ru-RU" b="1" dirty="0"/>
              <a:t> 2000 </a:t>
            </a:r>
            <a:r>
              <a:rPr lang="ru-RU" dirty="0" err="1"/>
              <a:t>регистрирани</a:t>
            </a:r>
            <a:r>
              <a:rPr lang="ru-RU" dirty="0"/>
              <a:t> над </a:t>
            </a:r>
            <a:r>
              <a:rPr lang="ru-RU" dirty="0" err="1"/>
              <a:t>този</a:t>
            </a:r>
            <a:r>
              <a:rPr lang="ru-RU" dirty="0"/>
              <a:t> </a:t>
            </a:r>
            <a:r>
              <a:rPr lang="ru-RU" dirty="0" err="1"/>
              <a:t>брой</a:t>
            </a:r>
            <a:r>
              <a:rPr lang="ru-RU" dirty="0"/>
              <a:t> ЗОЛ </a:t>
            </a:r>
            <a:r>
              <a:rPr lang="ru-RU" dirty="0" err="1"/>
              <a:t>още</a:t>
            </a:r>
            <a:r>
              <a:rPr lang="ru-RU" dirty="0"/>
              <a:t> един </a:t>
            </a:r>
            <a:r>
              <a:rPr lang="ru-RU" dirty="0" err="1"/>
              <a:t>лекар</a:t>
            </a:r>
            <a:r>
              <a:rPr lang="ru-RU" dirty="0"/>
              <a:t> на </a:t>
            </a:r>
            <a:r>
              <a:rPr lang="ru-RU" dirty="0" err="1"/>
              <a:t>пълен</a:t>
            </a:r>
            <a:r>
              <a:rPr lang="ru-RU" dirty="0"/>
              <a:t> </a:t>
            </a:r>
            <a:r>
              <a:rPr lang="ru-RU" dirty="0" err="1"/>
              <a:t>работен</a:t>
            </a:r>
            <a:r>
              <a:rPr lang="ru-RU" dirty="0"/>
              <a:t> </a:t>
            </a:r>
            <a:r>
              <a:rPr lang="ru-RU" dirty="0" err="1"/>
              <a:t>ден</a:t>
            </a:r>
            <a:r>
              <a:rPr lang="ru-RU" dirty="0"/>
              <a:t>.</a:t>
            </a:r>
          </a:p>
          <a:p>
            <a:endParaRPr lang="en-US" dirty="0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74" y="3696236"/>
            <a:ext cx="6349687" cy="2865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288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bg-BG" b="1" dirty="0" smtClean="0"/>
              <a:t>Въпрос</a:t>
            </a:r>
            <a:r>
              <a:rPr lang="bg-BG" dirty="0" smtClean="0"/>
              <a:t>: Колко часа дневно трябва да декларирам за амбулаторни и домашни посещения?</a:t>
            </a:r>
            <a:endParaRPr lang="en-US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Чл. 139. (1) </a:t>
            </a:r>
            <a:r>
              <a:rPr lang="ru-RU" b="1" dirty="0" err="1"/>
              <a:t>Общопрактикуващите</a:t>
            </a:r>
            <a:r>
              <a:rPr lang="ru-RU" b="1" dirty="0"/>
              <a:t> лекари </a:t>
            </a:r>
            <a:r>
              <a:rPr lang="ru-RU" b="1" dirty="0" err="1"/>
              <a:t>обявяват</a:t>
            </a:r>
            <a:r>
              <a:rPr lang="ru-RU" b="1" dirty="0"/>
              <a:t> в </a:t>
            </a:r>
            <a:r>
              <a:rPr lang="ru-RU" b="1" dirty="0" err="1"/>
              <a:t>амбулаторията</a:t>
            </a:r>
            <a:r>
              <a:rPr lang="ru-RU" b="1" dirty="0"/>
              <a:t> на </a:t>
            </a:r>
            <a:r>
              <a:rPr lang="ru-RU" b="1" dirty="0" err="1"/>
              <a:t>място</a:t>
            </a:r>
            <a:r>
              <a:rPr lang="ru-RU" b="1" dirty="0"/>
              <a:t>, </a:t>
            </a:r>
            <a:r>
              <a:rPr lang="ru-RU" b="1" dirty="0" err="1"/>
              <a:t>достъпно</a:t>
            </a:r>
            <a:r>
              <a:rPr lang="ru-RU" b="1" dirty="0"/>
              <a:t> за ЗОЛ, своя </a:t>
            </a:r>
            <a:r>
              <a:rPr lang="ru-RU" b="1" dirty="0" err="1">
                <a:solidFill>
                  <a:srgbClr val="FF0000"/>
                </a:solidFill>
              </a:rPr>
              <a:t>месечен</a:t>
            </a:r>
            <a:r>
              <a:rPr lang="ru-RU" b="1" dirty="0">
                <a:solidFill>
                  <a:srgbClr val="FF0000"/>
                </a:solidFill>
              </a:rPr>
              <a:t> график </a:t>
            </a:r>
            <a:r>
              <a:rPr lang="ru-RU" b="1" dirty="0" err="1"/>
              <a:t>съгласно</a:t>
            </a:r>
            <a:r>
              <a:rPr lang="ru-RU" b="1" dirty="0"/>
              <a:t> приложение № 9, </a:t>
            </a:r>
            <a:r>
              <a:rPr lang="ru-RU" b="1" dirty="0" err="1"/>
              <a:t>който</a:t>
            </a:r>
            <a:r>
              <a:rPr lang="ru-RU" b="1" dirty="0"/>
              <a:t> </a:t>
            </a:r>
            <a:r>
              <a:rPr lang="ru-RU" b="1" dirty="0" err="1"/>
              <a:t>съдържа</a:t>
            </a:r>
            <a:r>
              <a:rPr lang="ru-RU" b="1" dirty="0"/>
              <a:t> </a:t>
            </a:r>
            <a:r>
              <a:rPr lang="ru-RU" b="1" dirty="0" err="1"/>
              <a:t>часове</a:t>
            </a:r>
            <a:r>
              <a:rPr lang="ru-RU" b="1" dirty="0"/>
              <a:t>:</a:t>
            </a:r>
          </a:p>
          <a:p>
            <a:r>
              <a:rPr lang="en-US" b="1" dirty="0"/>
              <a:t>1. </a:t>
            </a:r>
            <a:r>
              <a:rPr lang="bg-BG" b="1" dirty="0"/>
              <a:t>за амбулаторен прием;</a:t>
            </a:r>
          </a:p>
          <a:p>
            <a:r>
              <a:rPr lang="en-US" b="1" dirty="0"/>
              <a:t>2. </a:t>
            </a:r>
            <a:r>
              <a:rPr lang="bg-BG" b="1" dirty="0"/>
              <a:t>за домашни посещения;</a:t>
            </a:r>
          </a:p>
          <a:p>
            <a:r>
              <a:rPr lang="en-US" b="1" dirty="0"/>
              <a:t>3. </a:t>
            </a:r>
            <a:r>
              <a:rPr lang="ru-RU" b="1" dirty="0"/>
              <a:t>за </a:t>
            </a:r>
            <a:r>
              <a:rPr lang="ru-RU" b="1" dirty="0" err="1"/>
              <a:t>промотивна</a:t>
            </a:r>
            <a:r>
              <a:rPr lang="ru-RU" b="1" dirty="0"/>
              <a:t> и </a:t>
            </a:r>
            <a:r>
              <a:rPr lang="ru-RU" b="1" dirty="0" err="1"/>
              <a:t>профилактична</a:t>
            </a:r>
            <a:r>
              <a:rPr lang="ru-RU" b="1" dirty="0"/>
              <a:t> </a:t>
            </a:r>
            <a:r>
              <a:rPr lang="ru-RU" b="1" dirty="0" err="1"/>
              <a:t>дейност</a:t>
            </a:r>
            <a:r>
              <a:rPr lang="ru-RU" b="1" dirty="0"/>
              <a:t>;</a:t>
            </a:r>
          </a:p>
          <a:p>
            <a:r>
              <a:rPr lang="en-US" b="1" dirty="0"/>
              <a:t>4. </a:t>
            </a:r>
            <a:r>
              <a:rPr lang="ru-RU" b="1" dirty="0"/>
              <a:t>за работа по </a:t>
            </a:r>
            <a:r>
              <a:rPr lang="ru-RU" b="1" dirty="0" err="1"/>
              <a:t>програма</a:t>
            </a:r>
            <a:r>
              <a:rPr lang="ru-RU" b="1" dirty="0"/>
              <a:t> „</a:t>
            </a:r>
            <a:r>
              <a:rPr lang="ru-RU" b="1" dirty="0" err="1"/>
              <a:t>Майчино</a:t>
            </a:r>
            <a:r>
              <a:rPr lang="ru-RU" b="1" dirty="0"/>
              <a:t> </a:t>
            </a:r>
            <a:r>
              <a:rPr lang="ru-RU" b="1" dirty="0" err="1"/>
              <a:t>здравеопазване</a:t>
            </a:r>
            <a:r>
              <a:rPr lang="ru-RU" b="1" dirty="0"/>
              <a:t>“;</a:t>
            </a:r>
          </a:p>
          <a:p>
            <a:r>
              <a:rPr lang="en-US" b="1" dirty="0"/>
              <a:t>5. </a:t>
            </a:r>
            <a:r>
              <a:rPr lang="ru-RU" b="1" dirty="0"/>
              <a:t>за работа по </a:t>
            </a:r>
            <a:r>
              <a:rPr lang="ru-RU" b="1" dirty="0" err="1"/>
              <a:t>програма</a:t>
            </a:r>
            <a:r>
              <a:rPr lang="ru-RU" b="1" dirty="0"/>
              <a:t> „</a:t>
            </a:r>
            <a:r>
              <a:rPr lang="ru-RU" b="1" dirty="0" err="1"/>
              <a:t>Детско</a:t>
            </a:r>
            <a:r>
              <a:rPr lang="ru-RU" b="1" dirty="0"/>
              <a:t> </a:t>
            </a:r>
            <a:r>
              <a:rPr lang="ru-RU" b="1" dirty="0" err="1"/>
              <a:t>здравеопазване</a:t>
            </a:r>
            <a:r>
              <a:rPr lang="ru-RU" b="1" dirty="0"/>
              <a:t>“.</a:t>
            </a:r>
          </a:p>
          <a:p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985" y="2666184"/>
            <a:ext cx="2816225" cy="215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5650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g-BG" b="1" dirty="0" smtClean="0"/>
              <a:t>Въпрос</a:t>
            </a:r>
            <a:r>
              <a:rPr lang="bg-BG" dirty="0" smtClean="0"/>
              <a:t>: Колко заместници мога до обявя при сключване на договор?</a:t>
            </a:r>
            <a:endParaRPr lang="en-US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Чл. 140.</a:t>
            </a:r>
            <a:r>
              <a:rPr lang="ru-RU" dirty="0"/>
              <a:t> (1) </a:t>
            </a:r>
            <a:r>
              <a:rPr lang="ru-RU" dirty="0" err="1"/>
              <a:t>Всеки</a:t>
            </a:r>
            <a:r>
              <a:rPr lang="ru-RU" dirty="0"/>
              <a:t> ОПЛ </a:t>
            </a:r>
            <a:r>
              <a:rPr lang="ru-RU" dirty="0" err="1"/>
              <a:t>посочва</a:t>
            </a:r>
            <a:r>
              <a:rPr lang="ru-RU" dirty="0"/>
              <a:t> в договора си с РЗОК свой </a:t>
            </a:r>
            <a:r>
              <a:rPr lang="ru-RU" dirty="0" err="1"/>
              <a:t>заместник</a:t>
            </a:r>
            <a:r>
              <a:rPr lang="ru-RU" dirty="0"/>
              <a:t> или </a:t>
            </a:r>
            <a:r>
              <a:rPr lang="ru-RU" b="1" dirty="0" err="1"/>
              <a:t>заместници</a:t>
            </a:r>
            <a:r>
              <a:rPr lang="ru-RU" b="1" dirty="0"/>
              <a:t> </a:t>
            </a:r>
            <a:r>
              <a:rPr lang="ru-RU" dirty="0"/>
              <a:t>за </a:t>
            </a:r>
            <a:r>
              <a:rPr lang="ru-RU" dirty="0" err="1"/>
              <a:t>случаите</a:t>
            </a:r>
            <a:r>
              <a:rPr lang="ru-RU" dirty="0"/>
              <a:t>, </a:t>
            </a:r>
            <a:r>
              <a:rPr lang="ru-RU" dirty="0" err="1"/>
              <a:t>когато</a:t>
            </a:r>
            <a:r>
              <a:rPr lang="ru-RU" dirty="0"/>
              <a:t> не </a:t>
            </a:r>
            <a:r>
              <a:rPr lang="ru-RU" dirty="0" err="1"/>
              <a:t>може</a:t>
            </a:r>
            <a:r>
              <a:rPr lang="ru-RU" dirty="0"/>
              <a:t> да </a:t>
            </a:r>
            <a:r>
              <a:rPr lang="ru-RU" dirty="0" err="1"/>
              <a:t>изпълнява</a:t>
            </a:r>
            <a:r>
              <a:rPr lang="ru-RU" dirty="0"/>
              <a:t> лично </a:t>
            </a:r>
            <a:r>
              <a:rPr lang="ru-RU" dirty="0" err="1"/>
              <a:t>задълженията</a:t>
            </a:r>
            <a:r>
              <a:rPr lang="ru-RU" dirty="0"/>
              <a:t> си. </a:t>
            </a:r>
            <a:r>
              <a:rPr lang="ru-RU" dirty="0" err="1"/>
              <a:t>Посоченият</a:t>
            </a:r>
            <a:r>
              <a:rPr lang="ru-RU" dirty="0"/>
              <a:t> </a:t>
            </a:r>
            <a:r>
              <a:rPr lang="ru-RU" dirty="0" err="1"/>
              <a:t>заместник</a:t>
            </a:r>
            <a:r>
              <a:rPr lang="ru-RU" dirty="0"/>
              <a:t> или </a:t>
            </a:r>
            <a:r>
              <a:rPr lang="ru-RU" dirty="0" err="1"/>
              <a:t>заместници</a:t>
            </a:r>
            <a:r>
              <a:rPr lang="ru-RU" dirty="0"/>
              <a:t> представят </a:t>
            </a:r>
            <a:r>
              <a:rPr lang="ru-RU" dirty="0" err="1"/>
              <a:t>писмена</a:t>
            </a:r>
            <a:r>
              <a:rPr lang="ru-RU" dirty="0"/>
              <a:t> декларация за </a:t>
            </a:r>
            <a:r>
              <a:rPr lang="ru-RU" dirty="0" err="1"/>
              <a:t>съгласие</a:t>
            </a:r>
            <a:r>
              <a:rPr lang="ru-RU" dirty="0"/>
              <a:t>. </a:t>
            </a:r>
            <a:endParaRPr lang="ru-RU" dirty="0" smtClean="0"/>
          </a:p>
          <a:p>
            <a:endParaRPr lang="en-US" dirty="0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2975020"/>
            <a:ext cx="4546242" cy="3054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600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b="1" dirty="0" smtClean="0"/>
              <a:t>Въпрос</a:t>
            </a:r>
            <a:r>
              <a:rPr lang="bg-BG" dirty="0" smtClean="0"/>
              <a:t>: При отказ на пациента да бъде хоспитализиран какъв документ издаваме?</a:t>
            </a:r>
            <a:endParaRPr lang="en-US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ЧЛ. 145 </a:t>
            </a:r>
          </a:p>
          <a:p>
            <a:r>
              <a:rPr lang="en-US" dirty="0" smtClean="0"/>
              <a:t>(2</a:t>
            </a:r>
            <a:r>
              <a:rPr lang="en-US" dirty="0"/>
              <a:t>) </a:t>
            </a:r>
            <a:r>
              <a:rPr lang="ru-RU" b="1" dirty="0"/>
              <a:t>Направление за </a:t>
            </a:r>
            <a:r>
              <a:rPr lang="ru-RU" b="1" dirty="0" err="1"/>
              <a:t>хоспитализация</a:t>
            </a:r>
            <a:r>
              <a:rPr lang="ru-RU" b="1" dirty="0"/>
              <a:t> </a:t>
            </a:r>
            <a:r>
              <a:rPr lang="ru-RU" b="1" dirty="0">
                <a:solidFill>
                  <a:srgbClr val="FF0000"/>
                </a:solidFill>
              </a:rPr>
              <a:t>се </a:t>
            </a:r>
            <a:r>
              <a:rPr lang="ru-RU" b="1" dirty="0" err="1">
                <a:solidFill>
                  <a:srgbClr val="FF0000"/>
                </a:solidFill>
              </a:rPr>
              <a:t>издава</a:t>
            </a:r>
            <a:r>
              <a:rPr lang="ru-RU" b="1" dirty="0">
                <a:solidFill>
                  <a:srgbClr val="FF0000"/>
                </a:solidFill>
              </a:rPr>
              <a:t> и в </a:t>
            </a:r>
            <a:r>
              <a:rPr lang="ru-RU" b="1" dirty="0" err="1">
                <a:solidFill>
                  <a:srgbClr val="FF0000"/>
                </a:solidFill>
              </a:rPr>
              <a:t>случаите</a:t>
            </a:r>
            <a:r>
              <a:rPr lang="ru-RU" b="1" dirty="0">
                <a:solidFill>
                  <a:srgbClr val="FF0000"/>
                </a:solidFill>
              </a:rPr>
              <a:t> на отказ на пациента</a:t>
            </a:r>
            <a:r>
              <a:rPr lang="ru-RU" dirty="0"/>
              <a:t>, </a:t>
            </a:r>
            <a:r>
              <a:rPr lang="ru-RU" dirty="0" err="1"/>
              <a:t>документиран</a:t>
            </a:r>
            <a:r>
              <a:rPr lang="ru-RU" dirty="0"/>
              <a:t> </a:t>
            </a:r>
            <a:r>
              <a:rPr lang="ru-RU" dirty="0" err="1"/>
              <a:t>писмено</a:t>
            </a:r>
            <a:r>
              <a:rPr lang="ru-RU" dirty="0"/>
              <a:t> </a:t>
            </a:r>
            <a:r>
              <a:rPr lang="ru-RU" dirty="0" err="1"/>
              <a:t>срещу</a:t>
            </a:r>
            <a:r>
              <a:rPr lang="ru-RU" dirty="0"/>
              <a:t> </a:t>
            </a:r>
            <a:r>
              <a:rPr lang="ru-RU" dirty="0" err="1"/>
              <a:t>подпис</a:t>
            </a:r>
            <a:r>
              <a:rPr lang="ru-RU" dirty="0"/>
              <a:t> или друг </a:t>
            </a:r>
            <a:r>
              <a:rPr lang="ru-RU" dirty="0" err="1"/>
              <a:t>инициализиращ</a:t>
            </a:r>
            <a:r>
              <a:rPr lang="ru-RU" dirty="0"/>
              <a:t> знак на пациента и </a:t>
            </a:r>
            <a:r>
              <a:rPr lang="ru-RU" dirty="0" err="1"/>
              <a:t>подпис</a:t>
            </a:r>
            <a:r>
              <a:rPr lang="ru-RU" dirty="0"/>
              <a:t> на лекаря в </a:t>
            </a:r>
            <a:r>
              <a:rPr lang="ru-RU" dirty="0" err="1"/>
              <a:t>амбулаторния</a:t>
            </a:r>
            <a:r>
              <a:rPr lang="ru-RU" dirty="0"/>
              <a:t> лист, </a:t>
            </a:r>
            <a:r>
              <a:rPr lang="ru-RU" dirty="0" err="1"/>
              <a:t>съгласно</a:t>
            </a:r>
            <a:r>
              <a:rPr lang="ru-RU" dirty="0"/>
              <a:t> чл. 21, ал. 3 и 4 от </a:t>
            </a:r>
            <a:r>
              <a:rPr lang="ru-RU" dirty="0" err="1"/>
              <a:t>Наредбата</a:t>
            </a:r>
            <a:r>
              <a:rPr lang="ru-RU" dirty="0"/>
              <a:t> за </a:t>
            </a:r>
            <a:r>
              <a:rPr lang="ru-RU" dirty="0" err="1"/>
              <a:t>осъществяване</a:t>
            </a:r>
            <a:r>
              <a:rPr lang="ru-RU" dirty="0"/>
              <a:t> </a:t>
            </a:r>
            <a:r>
              <a:rPr lang="ru-RU" dirty="0" err="1"/>
              <a:t>правото</a:t>
            </a:r>
            <a:r>
              <a:rPr lang="ru-RU" dirty="0"/>
              <a:t> на </a:t>
            </a:r>
            <a:r>
              <a:rPr lang="ru-RU" dirty="0" err="1"/>
              <a:t>достъп</a:t>
            </a:r>
            <a:r>
              <a:rPr lang="ru-RU" dirty="0"/>
              <a:t> до </a:t>
            </a:r>
            <a:r>
              <a:rPr lang="ru-RU" dirty="0" err="1"/>
              <a:t>медицинска</a:t>
            </a:r>
            <a:r>
              <a:rPr lang="ru-RU" dirty="0"/>
              <a:t> </a:t>
            </a:r>
            <a:r>
              <a:rPr lang="ru-RU" dirty="0" err="1" smtClean="0"/>
              <a:t>помощ</a:t>
            </a:r>
            <a:endParaRPr lang="ru-RU" dirty="0" smtClean="0"/>
          </a:p>
          <a:p>
            <a:endParaRPr lang="en-US" dirty="0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0" y="3760630"/>
            <a:ext cx="5143500" cy="2801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240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b="1" dirty="0" smtClean="0"/>
              <a:t>Въпрос</a:t>
            </a:r>
            <a:r>
              <a:rPr lang="bg-BG" dirty="0" smtClean="0"/>
              <a:t>: При планов прием приемащото лечебно заведение изисква от нас допълнителни МДД и/или консултации- длъжни ли сме да ги издаваме?</a:t>
            </a:r>
            <a:endParaRPr lang="en-US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ЧЛ145  </a:t>
            </a:r>
            <a:r>
              <a:rPr lang="bg-BG" b="1" dirty="0" smtClean="0">
                <a:solidFill>
                  <a:srgbClr val="FF0000"/>
                </a:solidFill>
              </a:rPr>
              <a:t>НЕ сме длъжни!!!</a:t>
            </a:r>
          </a:p>
          <a:p>
            <a:r>
              <a:rPr lang="en-US" dirty="0" smtClean="0"/>
              <a:t>7</a:t>
            </a:r>
            <a:r>
              <a:rPr lang="en-US" dirty="0"/>
              <a:t>) </a:t>
            </a:r>
            <a:r>
              <a:rPr lang="ru-RU" dirty="0"/>
              <a:t>В </a:t>
            </a:r>
            <a:r>
              <a:rPr lang="ru-RU" dirty="0" err="1"/>
              <a:t>случаите</a:t>
            </a:r>
            <a:r>
              <a:rPr lang="ru-RU" dirty="0"/>
              <a:t> на </a:t>
            </a:r>
            <a:r>
              <a:rPr lang="ru-RU" dirty="0" err="1"/>
              <a:t>хоспитализация</a:t>
            </a:r>
            <a:r>
              <a:rPr lang="ru-RU" dirty="0"/>
              <a:t> (планов прием) на ЗОЛ по КП/</a:t>
            </a:r>
            <a:r>
              <a:rPr lang="ru-RU" dirty="0" err="1"/>
              <a:t>АПр</a:t>
            </a:r>
            <a:r>
              <a:rPr lang="ru-RU" dirty="0"/>
              <a:t>, при </a:t>
            </a:r>
            <a:r>
              <a:rPr lang="ru-RU" dirty="0" err="1"/>
              <a:t>които</a:t>
            </a:r>
            <a:r>
              <a:rPr lang="ru-RU" dirty="0"/>
              <a:t> не </a:t>
            </a:r>
            <a:r>
              <a:rPr lang="ru-RU" dirty="0" err="1"/>
              <a:t>са</a:t>
            </a:r>
            <a:r>
              <a:rPr lang="ru-RU" dirty="0"/>
              <a:t> </a:t>
            </a:r>
            <a:r>
              <a:rPr lang="ru-RU" dirty="0" err="1"/>
              <a:t>извършени</a:t>
            </a:r>
            <a:r>
              <a:rPr lang="ru-RU" dirty="0"/>
              <a:t> </a:t>
            </a:r>
            <a:r>
              <a:rPr lang="ru-RU" dirty="0" err="1"/>
              <a:t>определени</a:t>
            </a:r>
            <a:r>
              <a:rPr lang="ru-RU" dirty="0"/>
              <a:t> медико-</a:t>
            </a:r>
            <a:r>
              <a:rPr lang="ru-RU" dirty="0" err="1"/>
              <a:t>диагностични</a:t>
            </a:r>
            <a:r>
              <a:rPr lang="ru-RU" dirty="0"/>
              <a:t> </a:t>
            </a:r>
            <a:r>
              <a:rPr lang="ru-RU" dirty="0" err="1"/>
              <a:t>изследвания</a:t>
            </a:r>
            <a:r>
              <a:rPr lang="ru-RU" dirty="0"/>
              <a:t> и/или </a:t>
            </a:r>
            <a:r>
              <a:rPr lang="ru-RU" dirty="0" err="1"/>
              <a:t>консултативни</a:t>
            </a:r>
            <a:r>
              <a:rPr lang="ru-RU" dirty="0"/>
              <a:t> </a:t>
            </a:r>
            <a:r>
              <a:rPr lang="ru-RU" dirty="0" err="1"/>
              <a:t>прегледи</a:t>
            </a:r>
            <a:r>
              <a:rPr lang="ru-RU" dirty="0"/>
              <a:t> на </a:t>
            </a:r>
            <a:r>
              <a:rPr lang="ru-RU" dirty="0" err="1"/>
              <a:t>това</a:t>
            </a:r>
            <a:r>
              <a:rPr lang="ru-RU" dirty="0"/>
              <a:t> ЗОЛ </a:t>
            </a:r>
            <a:r>
              <a:rPr lang="ru-RU" dirty="0" err="1"/>
              <a:t>преди</a:t>
            </a:r>
            <a:r>
              <a:rPr lang="ru-RU" dirty="0"/>
              <a:t> </a:t>
            </a:r>
            <a:r>
              <a:rPr lang="ru-RU" dirty="0" err="1"/>
              <a:t>датата</a:t>
            </a:r>
            <a:r>
              <a:rPr lang="ru-RU" dirty="0"/>
              <a:t> на </a:t>
            </a:r>
            <a:r>
              <a:rPr lang="ru-RU" dirty="0" err="1"/>
              <a:t>хоспитализация</a:t>
            </a:r>
            <a:r>
              <a:rPr lang="ru-RU" dirty="0"/>
              <a:t>, а </a:t>
            </a:r>
            <a:r>
              <a:rPr lang="ru-RU" dirty="0" err="1"/>
              <a:t>приемащото</a:t>
            </a:r>
            <a:r>
              <a:rPr lang="ru-RU" dirty="0"/>
              <a:t> </a:t>
            </a:r>
            <a:r>
              <a:rPr lang="ru-RU" dirty="0" err="1"/>
              <a:t>лечебното</a:t>
            </a:r>
            <a:r>
              <a:rPr lang="ru-RU" dirty="0"/>
              <a:t> заведение за </a:t>
            </a:r>
            <a:r>
              <a:rPr lang="ru-RU" dirty="0" err="1"/>
              <a:t>болнична</a:t>
            </a:r>
            <a:r>
              <a:rPr lang="ru-RU" dirty="0"/>
              <a:t> </a:t>
            </a:r>
            <a:r>
              <a:rPr lang="ru-RU" dirty="0" err="1"/>
              <a:t>помощ</a:t>
            </a:r>
            <a:r>
              <a:rPr lang="ru-RU" dirty="0"/>
              <a:t> </a:t>
            </a:r>
            <a:r>
              <a:rPr lang="ru-RU" dirty="0" err="1"/>
              <a:t>ги</a:t>
            </a:r>
            <a:r>
              <a:rPr lang="ru-RU" dirty="0"/>
              <a:t> </a:t>
            </a:r>
            <a:r>
              <a:rPr lang="ru-RU" dirty="0" err="1"/>
              <a:t>изисква</a:t>
            </a:r>
            <a:r>
              <a:rPr lang="ru-RU" b="1" dirty="0"/>
              <a:t>, </a:t>
            </a:r>
            <a:r>
              <a:rPr lang="ru-RU" b="1" dirty="0">
                <a:solidFill>
                  <a:srgbClr val="FF0000"/>
                </a:solidFill>
              </a:rPr>
              <a:t>ОПЛ не е </a:t>
            </a:r>
            <a:r>
              <a:rPr lang="ru-RU" b="1" dirty="0" err="1">
                <a:solidFill>
                  <a:srgbClr val="FF0000"/>
                </a:solidFill>
              </a:rPr>
              <a:t>длъжен</a:t>
            </a:r>
            <a:r>
              <a:rPr lang="ru-RU" b="1" dirty="0">
                <a:solidFill>
                  <a:srgbClr val="FF0000"/>
                </a:solidFill>
              </a:rPr>
              <a:t> да </a:t>
            </a:r>
            <a:r>
              <a:rPr lang="ru-RU" b="1" dirty="0" err="1">
                <a:solidFill>
                  <a:srgbClr val="FF0000"/>
                </a:solidFill>
              </a:rPr>
              <a:t>издава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медицински</a:t>
            </a:r>
            <a:r>
              <a:rPr lang="ru-RU" b="1" dirty="0">
                <a:solidFill>
                  <a:srgbClr val="FF0000"/>
                </a:solidFill>
              </a:rPr>
              <a:t> направления за </a:t>
            </a:r>
            <a:r>
              <a:rPr lang="ru-RU" b="1" dirty="0" err="1">
                <a:solidFill>
                  <a:srgbClr val="FF0000"/>
                </a:solidFill>
              </a:rPr>
              <a:t>извършването</a:t>
            </a:r>
            <a:r>
              <a:rPr lang="ru-RU" b="1" dirty="0">
                <a:solidFill>
                  <a:srgbClr val="FF0000"/>
                </a:solidFill>
              </a:rPr>
              <a:t> им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5020" y="3992450"/>
            <a:ext cx="6851560" cy="2865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883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g-BG" b="1" dirty="0" smtClean="0"/>
              <a:t>Въпрос</a:t>
            </a:r>
            <a:r>
              <a:rPr lang="bg-BG" dirty="0" smtClean="0"/>
              <a:t>: Каква е цената за взимане на биологичен материал в МДЛ?</a:t>
            </a:r>
            <a:endParaRPr lang="en-US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Чл. 168.</a:t>
            </a:r>
            <a:r>
              <a:rPr lang="ru-RU" dirty="0"/>
              <a:t> (1) За медико-</a:t>
            </a:r>
            <a:r>
              <a:rPr lang="ru-RU" dirty="0" err="1"/>
              <a:t>диагностични</a:t>
            </a:r>
            <a:r>
              <a:rPr lang="ru-RU" dirty="0"/>
              <a:t> </a:t>
            </a:r>
            <a:r>
              <a:rPr lang="ru-RU" dirty="0" err="1"/>
              <a:t>дейности</a:t>
            </a:r>
            <a:r>
              <a:rPr lang="ru-RU" dirty="0"/>
              <a:t> в </a:t>
            </a:r>
            <a:r>
              <a:rPr lang="ru-RU" dirty="0" err="1"/>
              <a:t>лабораторията</a:t>
            </a:r>
            <a:r>
              <a:rPr lang="ru-RU" dirty="0"/>
              <a:t> </a:t>
            </a:r>
            <a:r>
              <a:rPr lang="ru-RU" dirty="0" err="1"/>
              <a:t>съответният</a:t>
            </a:r>
            <a:r>
              <a:rPr lang="ru-RU" dirty="0"/>
              <a:t> </a:t>
            </a:r>
            <a:r>
              <a:rPr lang="ru-RU" dirty="0" err="1"/>
              <a:t>изпълнител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да определи цена „</a:t>
            </a:r>
            <a:r>
              <a:rPr lang="ru-RU" dirty="0" err="1"/>
              <a:t>биологичен</a:t>
            </a:r>
            <a:r>
              <a:rPr lang="ru-RU" dirty="0"/>
              <a:t> материал“, </a:t>
            </a:r>
            <a:r>
              <a:rPr lang="ru-RU" dirty="0" err="1"/>
              <a:t>като</a:t>
            </a:r>
            <a:r>
              <a:rPr lang="ru-RU" dirty="0"/>
              <a:t> </a:t>
            </a:r>
            <a:r>
              <a:rPr lang="ru-RU" dirty="0" err="1"/>
              <a:t>сумата</a:t>
            </a:r>
            <a:r>
              <a:rPr lang="ru-RU" dirty="0"/>
              <a:t> се </a:t>
            </a:r>
            <a:r>
              <a:rPr lang="ru-RU" dirty="0" err="1"/>
              <a:t>заплаща</a:t>
            </a:r>
            <a:r>
              <a:rPr lang="ru-RU" dirty="0"/>
              <a:t> от ЗОЛ</a:t>
            </a:r>
            <a:r>
              <a:rPr lang="ru-RU" dirty="0" smtClean="0"/>
              <a:t>.</a:t>
            </a:r>
          </a:p>
          <a:p>
            <a:r>
              <a:rPr lang="en-US" dirty="0"/>
              <a:t>(5) </a:t>
            </a:r>
            <a:r>
              <a:rPr lang="ru-RU" dirty="0"/>
              <a:t>От </a:t>
            </a:r>
            <a:r>
              <a:rPr lang="ru-RU" dirty="0" err="1"/>
              <a:t>заплащане</a:t>
            </a:r>
            <a:r>
              <a:rPr lang="ru-RU" dirty="0"/>
              <a:t> на сума „</a:t>
            </a:r>
            <a:r>
              <a:rPr lang="ru-RU" dirty="0" err="1"/>
              <a:t>биологичен</a:t>
            </a:r>
            <a:r>
              <a:rPr lang="ru-RU" dirty="0"/>
              <a:t> материал“ по ал. 1 се </a:t>
            </a:r>
            <a:r>
              <a:rPr lang="ru-RU" dirty="0" err="1"/>
              <a:t>освобождават</a:t>
            </a:r>
            <a:r>
              <a:rPr lang="ru-RU" dirty="0"/>
              <a:t> </a:t>
            </a:r>
            <a:r>
              <a:rPr lang="ru-RU" dirty="0" err="1"/>
              <a:t>лицата</a:t>
            </a:r>
            <a:r>
              <a:rPr lang="ru-RU" dirty="0"/>
              <a:t> без доходи, </a:t>
            </a:r>
            <a:r>
              <a:rPr lang="ru-RU" dirty="0" err="1"/>
              <a:t>настанени</a:t>
            </a:r>
            <a:r>
              <a:rPr lang="ru-RU" dirty="0"/>
              <a:t> в </a:t>
            </a:r>
            <a:r>
              <a:rPr lang="ru-RU" dirty="0" err="1"/>
              <a:t>домове</a:t>
            </a:r>
            <a:r>
              <a:rPr lang="ru-RU" dirty="0"/>
              <a:t> за </a:t>
            </a:r>
            <a:r>
              <a:rPr lang="ru-RU" dirty="0" err="1"/>
              <a:t>деца</a:t>
            </a:r>
            <a:r>
              <a:rPr lang="ru-RU" dirty="0"/>
              <a:t> и юноши, </a:t>
            </a:r>
            <a:r>
              <a:rPr lang="ru-RU" dirty="0" err="1"/>
              <a:t>домове</a:t>
            </a:r>
            <a:r>
              <a:rPr lang="ru-RU" dirty="0"/>
              <a:t> за </a:t>
            </a:r>
            <a:r>
              <a:rPr lang="ru-RU" dirty="0" err="1"/>
              <a:t>деца</a:t>
            </a:r>
            <a:r>
              <a:rPr lang="ru-RU" dirty="0"/>
              <a:t> от </a:t>
            </a:r>
            <a:r>
              <a:rPr lang="ru-RU" dirty="0" err="1"/>
              <a:t>предучилищна</a:t>
            </a:r>
            <a:r>
              <a:rPr lang="ru-RU" dirty="0"/>
              <a:t> </a:t>
            </a:r>
            <a:r>
              <a:rPr lang="ru-RU" dirty="0" err="1"/>
              <a:t>възраст</a:t>
            </a:r>
            <a:r>
              <a:rPr lang="ru-RU" dirty="0"/>
              <a:t> и </a:t>
            </a:r>
            <a:r>
              <a:rPr lang="ru-RU" dirty="0" err="1"/>
              <a:t>домове</a:t>
            </a:r>
            <a:r>
              <a:rPr lang="ru-RU" dirty="0"/>
              <a:t> за </a:t>
            </a:r>
            <a:r>
              <a:rPr lang="ru-RU" dirty="0" err="1"/>
              <a:t>социални</a:t>
            </a:r>
            <a:r>
              <a:rPr lang="ru-RU" dirty="0"/>
              <a:t> </a:t>
            </a:r>
            <a:r>
              <a:rPr lang="ru-RU" dirty="0" err="1"/>
              <a:t>грижи</a:t>
            </a:r>
            <a:r>
              <a:rPr lang="ru-RU" dirty="0" smtClean="0"/>
              <a:t>.</a:t>
            </a:r>
          </a:p>
          <a:p>
            <a:endParaRPr lang="en-US" dirty="0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4563" y="3966694"/>
            <a:ext cx="6267316" cy="2062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77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лавие 12"/>
          <p:cNvSpPr>
            <a:spLocks noGrp="1"/>
          </p:cNvSpPr>
          <p:nvPr>
            <p:ph type="title"/>
          </p:nvPr>
        </p:nvSpPr>
        <p:spPr>
          <a:xfrm>
            <a:off x="837127" y="467360"/>
            <a:ext cx="10612191" cy="872043"/>
          </a:xfrm>
        </p:spPr>
        <p:txBody>
          <a:bodyPr>
            <a:normAutofit fontScale="90000"/>
          </a:bodyPr>
          <a:lstStyle/>
          <a:p>
            <a:pPr marL="0" indent="0"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bg-BG" sz="3400" b="1" i="0" dirty="0" smtClean="0">
                <a:solidFill>
                  <a:srgbClr val="263050">
                    <a:lumMod val="75000"/>
                  </a:srgbClr>
                </a:solidFill>
                <a:latin typeface="Corbel"/>
                <a:ea typeface="+mj-ea"/>
                <a:cs typeface="+mj-cs"/>
              </a:rPr>
              <a:t>Въпрос</a:t>
            </a:r>
            <a:r>
              <a:rPr lang="bg-BG" sz="3400" b="0" i="0" dirty="0" smtClean="0">
                <a:solidFill>
                  <a:srgbClr val="263050">
                    <a:lumMod val="75000"/>
                  </a:srgbClr>
                </a:solidFill>
                <a:latin typeface="Corbel"/>
                <a:ea typeface="+mj-ea"/>
                <a:cs typeface="+mj-cs"/>
              </a:rPr>
              <a:t>: Можем  ли да наемем немедицински персонал?</a:t>
            </a:r>
            <a:endParaRPr lang="bg-BG" sz="3400" b="0" i="0" dirty="0">
              <a:solidFill>
                <a:srgbClr val="263050">
                  <a:lumMod val="75000"/>
                </a:srgbClr>
              </a:solidFill>
              <a:latin typeface="Corbel"/>
              <a:ea typeface="+mj-ea"/>
              <a:cs typeface="+mj-cs"/>
            </a:endParaRPr>
          </a:p>
        </p:txBody>
      </p:sp>
      <p:sp>
        <p:nvSpPr>
          <p:cNvPr id="14" name="Контейнер за съдържание 13"/>
          <p:cNvSpPr>
            <a:spLocks noGrp="1"/>
          </p:cNvSpPr>
          <p:nvPr>
            <p:ph idx="1"/>
          </p:nvPr>
        </p:nvSpPr>
        <p:spPr>
          <a:xfrm>
            <a:off x="1341120" y="1442434"/>
            <a:ext cx="9509760" cy="4587145"/>
          </a:xfrm>
        </p:spPr>
        <p:txBody>
          <a:bodyPr/>
          <a:lstStyle/>
          <a:p>
            <a:pPr marL="45720" indent="0" algn="l" defTabSz="914400">
              <a:lnSpc>
                <a:spcPct val="90000"/>
              </a:lnSpc>
              <a:spcBef>
                <a:spcPts val="1800"/>
              </a:spcBef>
              <a:buClr>
                <a:srgbClr val="263050"/>
              </a:buClr>
              <a:buSzPct val="80000"/>
              <a:buNone/>
            </a:pPr>
            <a:r>
              <a:rPr lang="bg-BG" b="1" dirty="0">
                <a:solidFill>
                  <a:srgbClr val="FF0000"/>
                </a:solidFill>
                <a:latin typeface="Corbel"/>
              </a:rPr>
              <a:t> </a:t>
            </a:r>
            <a:r>
              <a:rPr lang="bg-BG" b="1" dirty="0" smtClean="0">
                <a:solidFill>
                  <a:srgbClr val="FF0000"/>
                </a:solidFill>
                <a:latin typeface="Corbel"/>
              </a:rPr>
              <a:t>               </a:t>
            </a:r>
            <a:r>
              <a:rPr lang="bg-BG" sz="2400" b="1" i="0" dirty="0" smtClean="0">
                <a:solidFill>
                  <a:srgbClr val="FF0000"/>
                </a:solidFill>
                <a:latin typeface="Corbel"/>
              </a:rPr>
              <a:t>Да , можем!</a:t>
            </a:r>
          </a:p>
          <a:p>
            <a:pPr marL="45720" indent="0" algn="l" defTabSz="914400">
              <a:lnSpc>
                <a:spcPct val="90000"/>
              </a:lnSpc>
              <a:spcBef>
                <a:spcPts val="1800"/>
              </a:spcBef>
              <a:buClr>
                <a:srgbClr val="263050"/>
              </a:buClr>
              <a:buSzPct val="80000"/>
              <a:buNone/>
            </a:pPr>
            <a:r>
              <a:rPr lang="bg-BG" b="1" dirty="0">
                <a:solidFill>
                  <a:srgbClr val="263050"/>
                </a:solidFill>
                <a:latin typeface="Corbel"/>
              </a:rPr>
              <a:t>Ч</a:t>
            </a:r>
            <a:r>
              <a:rPr lang="bg-BG" b="1" dirty="0" smtClean="0">
                <a:solidFill>
                  <a:srgbClr val="263050"/>
                </a:solidFill>
                <a:latin typeface="Corbel"/>
              </a:rPr>
              <a:t>л.18 от НРД</a:t>
            </a:r>
          </a:p>
          <a:p>
            <a:pPr marL="45720" indent="0">
              <a:buClr>
                <a:srgbClr val="263050"/>
              </a:buClr>
              <a:buNone/>
            </a:pPr>
            <a:r>
              <a:rPr lang="ru-RU" b="1" dirty="0">
                <a:solidFill>
                  <a:srgbClr val="263050"/>
                </a:solidFill>
              </a:rPr>
              <a:t>. (1) </a:t>
            </a:r>
            <a:r>
              <a:rPr lang="ru-RU" b="1" dirty="0" err="1">
                <a:solidFill>
                  <a:srgbClr val="263050"/>
                </a:solidFill>
              </a:rPr>
              <a:t>Изпълнителите</a:t>
            </a:r>
            <a:r>
              <a:rPr lang="ru-RU" b="1" dirty="0">
                <a:solidFill>
                  <a:srgbClr val="263050"/>
                </a:solidFill>
              </a:rPr>
              <a:t> на </a:t>
            </a:r>
            <a:r>
              <a:rPr lang="ru-RU" b="1" dirty="0" err="1">
                <a:solidFill>
                  <a:srgbClr val="263050"/>
                </a:solidFill>
              </a:rPr>
              <a:t>медицинска</a:t>
            </a:r>
            <a:r>
              <a:rPr lang="ru-RU" b="1" dirty="0">
                <a:solidFill>
                  <a:srgbClr val="263050"/>
                </a:solidFill>
              </a:rPr>
              <a:t> </a:t>
            </a:r>
            <a:r>
              <a:rPr lang="ru-RU" b="1" dirty="0" err="1">
                <a:solidFill>
                  <a:srgbClr val="263050"/>
                </a:solidFill>
              </a:rPr>
              <a:t>помощ</a:t>
            </a:r>
            <a:r>
              <a:rPr lang="ru-RU" b="1" dirty="0">
                <a:solidFill>
                  <a:srgbClr val="263050"/>
                </a:solidFill>
              </a:rPr>
              <a:t> </a:t>
            </a:r>
            <a:r>
              <a:rPr lang="ru-RU" b="1" dirty="0" err="1">
                <a:solidFill>
                  <a:srgbClr val="263050"/>
                </a:solidFill>
              </a:rPr>
              <a:t>съобразно</a:t>
            </a:r>
            <a:r>
              <a:rPr lang="ru-RU" b="1" dirty="0">
                <a:solidFill>
                  <a:srgbClr val="263050"/>
                </a:solidFill>
              </a:rPr>
              <a:t> </a:t>
            </a:r>
            <a:r>
              <a:rPr lang="ru-RU" b="1" dirty="0" err="1">
                <a:solidFill>
                  <a:srgbClr val="263050"/>
                </a:solidFill>
              </a:rPr>
              <a:t>нуждите</a:t>
            </a:r>
            <a:r>
              <a:rPr lang="ru-RU" b="1" dirty="0">
                <a:solidFill>
                  <a:srgbClr val="263050"/>
                </a:solidFill>
              </a:rPr>
              <a:t> и </a:t>
            </a:r>
            <a:r>
              <a:rPr lang="ru-RU" b="1" dirty="0" err="1">
                <a:solidFill>
                  <a:srgbClr val="263050"/>
                </a:solidFill>
              </a:rPr>
              <a:t>обема</a:t>
            </a:r>
            <a:r>
              <a:rPr lang="ru-RU" b="1" dirty="0">
                <a:solidFill>
                  <a:srgbClr val="263050"/>
                </a:solidFill>
              </a:rPr>
              <a:t> на </a:t>
            </a:r>
            <a:r>
              <a:rPr lang="ru-RU" b="1" dirty="0" err="1">
                <a:solidFill>
                  <a:srgbClr val="263050"/>
                </a:solidFill>
              </a:rPr>
              <a:t>извършваната</a:t>
            </a:r>
            <a:r>
              <a:rPr lang="ru-RU" b="1" dirty="0">
                <a:solidFill>
                  <a:srgbClr val="263050"/>
                </a:solidFill>
              </a:rPr>
              <a:t> </a:t>
            </a:r>
            <a:r>
              <a:rPr lang="ru-RU" b="1" dirty="0" err="1">
                <a:solidFill>
                  <a:srgbClr val="263050"/>
                </a:solidFill>
              </a:rPr>
              <a:t>лечебна</a:t>
            </a:r>
            <a:r>
              <a:rPr lang="ru-RU" b="1" dirty="0">
                <a:solidFill>
                  <a:srgbClr val="263050"/>
                </a:solidFill>
              </a:rPr>
              <a:t> </a:t>
            </a:r>
            <a:r>
              <a:rPr lang="ru-RU" b="1" dirty="0" err="1">
                <a:solidFill>
                  <a:srgbClr val="263050"/>
                </a:solidFill>
              </a:rPr>
              <a:t>дейност</a:t>
            </a:r>
            <a:r>
              <a:rPr lang="ru-RU" b="1" dirty="0">
                <a:solidFill>
                  <a:srgbClr val="263050"/>
                </a:solidFill>
              </a:rPr>
              <a:t> </a:t>
            </a:r>
            <a:r>
              <a:rPr lang="ru-RU" b="1" dirty="0" err="1">
                <a:solidFill>
                  <a:srgbClr val="263050"/>
                </a:solidFill>
              </a:rPr>
              <a:t>могат</a:t>
            </a:r>
            <a:r>
              <a:rPr lang="ru-RU" b="1" dirty="0">
                <a:solidFill>
                  <a:srgbClr val="263050"/>
                </a:solidFill>
              </a:rPr>
              <a:t> да </a:t>
            </a:r>
            <a:r>
              <a:rPr lang="ru-RU" b="1" dirty="0" err="1">
                <a:solidFill>
                  <a:srgbClr val="263050"/>
                </a:solidFill>
              </a:rPr>
              <a:t>наемат</a:t>
            </a:r>
            <a:r>
              <a:rPr lang="ru-RU" b="1" dirty="0">
                <a:solidFill>
                  <a:srgbClr val="263050"/>
                </a:solidFill>
              </a:rPr>
              <a:t> персонал </a:t>
            </a:r>
            <a:r>
              <a:rPr lang="ru-RU" b="1" dirty="0" err="1">
                <a:solidFill>
                  <a:srgbClr val="263050"/>
                </a:solidFill>
              </a:rPr>
              <a:t>със</a:t>
            </a:r>
            <a:r>
              <a:rPr lang="ru-RU" b="1" dirty="0">
                <a:solidFill>
                  <a:srgbClr val="263050"/>
                </a:solidFill>
              </a:rPr>
              <a:t> </a:t>
            </a:r>
            <a:r>
              <a:rPr lang="ru-RU" b="1" dirty="0" err="1">
                <a:solidFill>
                  <a:srgbClr val="263050"/>
                </a:solidFill>
              </a:rPr>
              <a:t>съответно</a:t>
            </a:r>
            <a:r>
              <a:rPr lang="ru-RU" b="1" dirty="0">
                <a:solidFill>
                  <a:srgbClr val="263050"/>
                </a:solidFill>
              </a:rPr>
              <a:t> образование и квалификация. </a:t>
            </a:r>
            <a:r>
              <a:rPr lang="ru-RU" b="1" dirty="0" smtClean="0">
                <a:solidFill>
                  <a:srgbClr val="263050"/>
                </a:solidFill>
              </a:rPr>
              <a:t>  </a:t>
            </a:r>
            <a:r>
              <a:rPr lang="ru-RU" b="1" dirty="0" err="1" smtClean="0">
                <a:solidFill>
                  <a:srgbClr val="263050"/>
                </a:solidFill>
              </a:rPr>
              <a:t>Наетите</a:t>
            </a:r>
            <a:r>
              <a:rPr lang="ru-RU" b="1" dirty="0" smtClean="0">
                <a:solidFill>
                  <a:srgbClr val="263050"/>
                </a:solidFill>
              </a:rPr>
              <a:t> </a:t>
            </a:r>
            <a:r>
              <a:rPr lang="ru-RU" b="1" dirty="0">
                <a:solidFill>
                  <a:srgbClr val="263050"/>
                </a:solidFill>
              </a:rPr>
              <a:t>лица </a:t>
            </a:r>
            <a:r>
              <a:rPr lang="ru-RU" b="1" dirty="0" err="1">
                <a:solidFill>
                  <a:srgbClr val="263050"/>
                </a:solidFill>
              </a:rPr>
              <a:t>могат</a:t>
            </a:r>
            <a:r>
              <a:rPr lang="ru-RU" b="1" dirty="0">
                <a:solidFill>
                  <a:srgbClr val="263050"/>
                </a:solidFill>
              </a:rPr>
              <a:t> да </a:t>
            </a:r>
            <a:r>
              <a:rPr lang="ru-RU" b="1" dirty="0" err="1">
                <a:solidFill>
                  <a:srgbClr val="263050"/>
                </a:solidFill>
              </a:rPr>
              <a:t>бъдат</a:t>
            </a:r>
            <a:r>
              <a:rPr lang="ru-RU" b="1" dirty="0" smtClean="0">
                <a:solidFill>
                  <a:srgbClr val="263050"/>
                </a:solidFill>
              </a:rPr>
              <a:t>:</a:t>
            </a:r>
            <a:endParaRPr lang="bg-BG" b="1" dirty="0" smtClean="0">
              <a:solidFill>
                <a:srgbClr val="263050"/>
              </a:solidFill>
              <a:latin typeface="Corbel"/>
            </a:endParaRPr>
          </a:p>
          <a:p>
            <a:pPr marL="45720" indent="0">
              <a:buClr>
                <a:srgbClr val="263050"/>
              </a:buClr>
              <a:buNone/>
            </a:pPr>
            <a:r>
              <a:rPr lang="ru-RU" b="1" dirty="0">
                <a:solidFill>
                  <a:srgbClr val="263050"/>
                </a:solidFill>
              </a:rPr>
              <a:t>3. </a:t>
            </a:r>
            <a:r>
              <a:rPr lang="ru-RU" b="1" dirty="0" err="1">
                <a:solidFill>
                  <a:srgbClr val="FF0000"/>
                </a:solidFill>
              </a:rPr>
              <a:t>други</a:t>
            </a:r>
            <a:r>
              <a:rPr lang="ru-RU" b="1" dirty="0">
                <a:solidFill>
                  <a:srgbClr val="FF0000"/>
                </a:solidFill>
              </a:rPr>
              <a:t> лица, </a:t>
            </a:r>
            <a:r>
              <a:rPr lang="ru-RU" b="1" dirty="0" err="1">
                <a:solidFill>
                  <a:srgbClr val="FF0000"/>
                </a:solidFill>
              </a:rPr>
              <a:t>извършващи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административни</a:t>
            </a:r>
            <a:r>
              <a:rPr lang="ru-RU" b="1" dirty="0">
                <a:solidFill>
                  <a:srgbClr val="FF0000"/>
                </a:solidFill>
              </a:rPr>
              <a:t> и </a:t>
            </a:r>
            <a:r>
              <a:rPr lang="ru-RU" b="1" dirty="0" err="1">
                <a:solidFill>
                  <a:srgbClr val="FF0000"/>
                </a:solidFill>
              </a:rPr>
              <a:t>помощни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дейности</a:t>
            </a:r>
            <a:r>
              <a:rPr lang="ru-RU" b="1" dirty="0" smtClean="0">
                <a:solidFill>
                  <a:srgbClr val="FF0000"/>
                </a:solidFill>
              </a:rPr>
              <a:t>.</a:t>
            </a:r>
          </a:p>
          <a:p>
            <a:pPr marL="45720" indent="0">
              <a:buClr>
                <a:srgbClr val="263050"/>
              </a:buClr>
              <a:buNone/>
            </a:pPr>
            <a:endParaRPr lang="ru-RU" b="1" dirty="0">
              <a:solidFill>
                <a:srgbClr val="263050"/>
              </a:solidFill>
            </a:endParaRPr>
          </a:p>
          <a:p>
            <a:pPr marL="45720" indent="0">
              <a:buClr>
                <a:srgbClr val="263050"/>
              </a:buClr>
              <a:buNone/>
            </a:pPr>
            <a:endParaRPr lang="ru-RU" b="1" dirty="0">
              <a:solidFill>
                <a:srgbClr val="263050"/>
              </a:solidFill>
            </a:endParaRPr>
          </a:p>
          <a:p>
            <a:pPr marL="45720" indent="0" algn="l" defTabSz="914400">
              <a:lnSpc>
                <a:spcPct val="90000"/>
              </a:lnSpc>
              <a:spcBef>
                <a:spcPts val="1800"/>
              </a:spcBef>
              <a:buClr>
                <a:srgbClr val="263050"/>
              </a:buClr>
              <a:buSzPct val="80000"/>
              <a:buNone/>
            </a:pPr>
            <a:endParaRPr lang="bg-BG" b="1" dirty="0" smtClean="0">
              <a:solidFill>
                <a:srgbClr val="263050"/>
              </a:solidFill>
              <a:latin typeface="Corbel"/>
            </a:endParaRPr>
          </a:p>
          <a:p>
            <a:pPr marL="45720" indent="0" algn="l" defTabSz="914400">
              <a:lnSpc>
                <a:spcPct val="90000"/>
              </a:lnSpc>
              <a:spcBef>
                <a:spcPts val="1800"/>
              </a:spcBef>
              <a:buClr>
                <a:srgbClr val="263050"/>
              </a:buClr>
              <a:buSzPct val="80000"/>
              <a:buNone/>
            </a:pPr>
            <a:endParaRPr lang="bg-BG" sz="2000" b="1" i="0" dirty="0" smtClean="0">
              <a:solidFill>
                <a:srgbClr val="263050"/>
              </a:solidFill>
              <a:latin typeface="Corbel"/>
            </a:endParaRPr>
          </a:p>
        </p:txBody>
      </p:sp>
      <p:pic>
        <p:nvPicPr>
          <p:cNvPr id="2" name="Картина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9087" y="4091916"/>
            <a:ext cx="4288664" cy="2103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79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  <p:sndAc>
          <p:stSnd>
            <p:snd r:embed="rId2" name="bomb.wav"/>
          </p:stSnd>
        </p:sndAc>
      </p:transition>
    </mc:Choice>
    <mc:Fallback xmlns="">
      <p:transition spd="slow">
        <p:fade/>
        <p:sndAc>
          <p:stSnd>
            <p:snd r:embed="rId4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b="1" dirty="0" smtClean="0"/>
              <a:t>Въпрос</a:t>
            </a:r>
            <a:r>
              <a:rPr lang="bg-BG" dirty="0" smtClean="0"/>
              <a:t>: Какъв  </a:t>
            </a:r>
            <a:r>
              <a:rPr lang="bg-BG" b="1" dirty="0" smtClean="0"/>
              <a:t>%</a:t>
            </a:r>
            <a:r>
              <a:rPr lang="bg-BG" dirty="0" smtClean="0"/>
              <a:t> обхват на профилактични прегледи е необходим , за да покрием </a:t>
            </a:r>
            <a:r>
              <a:rPr lang="bg-BG" dirty="0" err="1" smtClean="0"/>
              <a:t>критерите</a:t>
            </a:r>
            <a:r>
              <a:rPr lang="bg-BG" dirty="0" smtClean="0"/>
              <a:t> за качество?</a:t>
            </a:r>
            <a:endParaRPr lang="en-US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ЧЛ. 170</a:t>
            </a:r>
          </a:p>
          <a:p>
            <a:r>
              <a:rPr lang="ru-RU" sz="4000" b="1" dirty="0"/>
              <a:t>- не </a:t>
            </a:r>
            <a:r>
              <a:rPr lang="ru-RU" sz="4000" b="1" dirty="0" err="1"/>
              <a:t>по-малко</a:t>
            </a:r>
            <a:r>
              <a:rPr lang="ru-RU" sz="4000" b="1" dirty="0"/>
              <a:t> от </a:t>
            </a:r>
            <a:r>
              <a:rPr lang="ru-RU" sz="4000" b="1" dirty="0">
                <a:solidFill>
                  <a:srgbClr val="FF0000"/>
                </a:solidFill>
              </a:rPr>
              <a:t>33 %</a:t>
            </a:r>
            <a:r>
              <a:rPr lang="ru-RU" sz="4000" b="1" dirty="0"/>
              <a:t> от </a:t>
            </a:r>
            <a:r>
              <a:rPr lang="ru-RU" sz="4000" b="1" dirty="0" err="1"/>
              <a:t>подлежащите</a:t>
            </a:r>
            <a:r>
              <a:rPr lang="ru-RU" sz="4000" b="1" dirty="0" smtClean="0"/>
              <a:t>;</a:t>
            </a:r>
          </a:p>
          <a:p>
            <a:endParaRPr lang="ru-RU" sz="4000" b="1" dirty="0"/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964" y="3241221"/>
            <a:ext cx="5894615" cy="2808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9002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b="1" dirty="0" err="1" smtClean="0"/>
              <a:t>Въпрос</a:t>
            </a:r>
            <a:r>
              <a:rPr lang="bg-BG" dirty="0" err="1" smtClean="0"/>
              <a:t>:Какъв</a:t>
            </a:r>
            <a:r>
              <a:rPr lang="bg-BG" dirty="0" smtClean="0"/>
              <a:t> % обхват на </a:t>
            </a:r>
            <a:r>
              <a:rPr lang="bg-BG" b="1" dirty="0" smtClean="0"/>
              <a:t>детските профилактични </a:t>
            </a:r>
            <a:r>
              <a:rPr lang="bg-BG" dirty="0" smtClean="0"/>
              <a:t>прегледи </a:t>
            </a:r>
            <a:r>
              <a:rPr lang="en-US" dirty="0" smtClean="0"/>
              <a:t>(</a:t>
            </a:r>
            <a:r>
              <a:rPr lang="bg-BG" dirty="0" smtClean="0"/>
              <a:t>0-18г.</a:t>
            </a:r>
            <a:r>
              <a:rPr lang="en-US" dirty="0" smtClean="0"/>
              <a:t>)</a:t>
            </a:r>
            <a:r>
              <a:rPr lang="bg-BG" dirty="0" smtClean="0"/>
              <a:t> е необходим , за да покрием критериите за качество?</a:t>
            </a:r>
            <a:endParaRPr lang="en-US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ЧЛ. 170</a:t>
            </a:r>
          </a:p>
          <a:p>
            <a:r>
              <a:rPr lang="ru-RU" sz="4000" b="1" dirty="0"/>
              <a:t>- не </a:t>
            </a:r>
            <a:r>
              <a:rPr lang="ru-RU" sz="4000" b="1" dirty="0" err="1"/>
              <a:t>по-малко</a:t>
            </a:r>
            <a:r>
              <a:rPr lang="ru-RU" sz="4000" b="1" dirty="0"/>
              <a:t> </a:t>
            </a:r>
            <a:r>
              <a:rPr lang="ru-RU" sz="4000" b="1" dirty="0">
                <a:solidFill>
                  <a:srgbClr val="FF0000"/>
                </a:solidFill>
              </a:rPr>
              <a:t>от </a:t>
            </a:r>
            <a:r>
              <a:rPr lang="ru-RU" sz="4000" b="1" dirty="0" smtClean="0">
                <a:solidFill>
                  <a:srgbClr val="FF0000"/>
                </a:solidFill>
              </a:rPr>
              <a:t>83 </a:t>
            </a:r>
            <a:r>
              <a:rPr lang="ru-RU" sz="4000" b="1" dirty="0">
                <a:solidFill>
                  <a:srgbClr val="FF0000"/>
                </a:solidFill>
              </a:rPr>
              <a:t>% </a:t>
            </a:r>
            <a:r>
              <a:rPr lang="ru-RU" sz="4000" b="1" dirty="0"/>
              <a:t>от </a:t>
            </a:r>
            <a:r>
              <a:rPr lang="ru-RU" sz="4000" b="1" dirty="0" err="1"/>
              <a:t>подлежащите</a:t>
            </a:r>
            <a:r>
              <a:rPr lang="ru-RU" sz="4000" b="1" dirty="0" smtClean="0"/>
              <a:t>;</a:t>
            </a:r>
          </a:p>
          <a:p>
            <a:endParaRPr lang="ru-RU" sz="4000" b="1" dirty="0"/>
          </a:p>
          <a:p>
            <a:endParaRPr lang="en-US" dirty="0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5447" y="3277806"/>
            <a:ext cx="6581105" cy="284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885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b="1" dirty="0" smtClean="0"/>
              <a:t>Въпрос</a:t>
            </a:r>
            <a:r>
              <a:rPr lang="bg-BG" dirty="0" smtClean="0"/>
              <a:t>: Каква е минималната  продължителност на диспансерния или профилактичния преглед?</a:t>
            </a:r>
            <a:endParaRPr lang="en-US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349284" y="1877459"/>
            <a:ext cx="9509760" cy="4127627"/>
          </a:xfrm>
        </p:spPr>
        <p:txBody>
          <a:bodyPr/>
          <a:lstStyle/>
          <a:p>
            <a:r>
              <a:rPr lang="en-US" dirty="0"/>
              <a:t>5. </a:t>
            </a:r>
            <a:r>
              <a:rPr lang="ru-RU" dirty="0" err="1"/>
              <a:t>М</a:t>
            </a:r>
            <a:r>
              <a:rPr lang="ru-RU" dirty="0" err="1" smtClean="0"/>
              <a:t>инимална</a:t>
            </a:r>
            <a:r>
              <a:rPr lang="ru-RU" dirty="0" smtClean="0"/>
              <a:t> </a:t>
            </a:r>
            <a:r>
              <a:rPr lang="ru-RU" dirty="0" err="1"/>
              <a:t>продължителност</a:t>
            </a:r>
            <a:r>
              <a:rPr lang="ru-RU" dirty="0"/>
              <a:t> на </a:t>
            </a:r>
            <a:r>
              <a:rPr lang="ru-RU" dirty="0" err="1"/>
              <a:t>профилактичен</a:t>
            </a:r>
            <a:r>
              <a:rPr lang="ru-RU" dirty="0"/>
              <a:t> </a:t>
            </a:r>
            <a:r>
              <a:rPr lang="ru-RU" dirty="0" err="1"/>
              <a:t>преглед</a:t>
            </a:r>
            <a:r>
              <a:rPr lang="ru-RU" dirty="0"/>
              <a:t>, </a:t>
            </a:r>
            <a:r>
              <a:rPr lang="ru-RU" dirty="0" err="1"/>
              <a:t>включително</a:t>
            </a:r>
            <a:r>
              <a:rPr lang="ru-RU" dirty="0"/>
              <a:t> и </a:t>
            </a:r>
            <a:r>
              <a:rPr lang="ru-RU" dirty="0" err="1"/>
              <a:t>формиране</a:t>
            </a:r>
            <a:r>
              <a:rPr lang="ru-RU" dirty="0"/>
              <a:t> на </a:t>
            </a:r>
            <a:r>
              <a:rPr lang="ru-RU" dirty="0" err="1"/>
              <a:t>групи</a:t>
            </a:r>
            <a:r>
              <a:rPr lang="ru-RU" dirty="0"/>
              <a:t> от лица с </a:t>
            </a:r>
            <a:r>
              <a:rPr lang="ru-RU" dirty="0" err="1"/>
              <a:t>рискови</a:t>
            </a:r>
            <a:r>
              <a:rPr lang="ru-RU" dirty="0"/>
              <a:t> </a:t>
            </a:r>
            <a:r>
              <a:rPr lang="ru-RU" dirty="0" err="1"/>
              <a:t>фактори</a:t>
            </a:r>
            <a:r>
              <a:rPr lang="ru-RU" dirty="0"/>
              <a:t> за развитие на </a:t>
            </a:r>
            <a:r>
              <a:rPr lang="ru-RU" dirty="0" err="1"/>
              <a:t>заболявания</a:t>
            </a:r>
            <a:r>
              <a:rPr lang="ru-RU" dirty="0"/>
              <a:t> и </a:t>
            </a:r>
            <a:r>
              <a:rPr lang="ru-RU" dirty="0" err="1"/>
              <a:t>попълването</a:t>
            </a:r>
            <a:r>
              <a:rPr lang="ru-RU" dirty="0"/>
              <a:t> на „Карта за оценка на </a:t>
            </a:r>
            <a:r>
              <a:rPr lang="ru-RU" dirty="0" err="1"/>
              <a:t>рисковите</a:t>
            </a:r>
            <a:r>
              <a:rPr lang="ru-RU" dirty="0"/>
              <a:t> </a:t>
            </a:r>
            <a:r>
              <a:rPr lang="ru-RU" dirty="0" err="1"/>
              <a:t>фактори</a:t>
            </a:r>
            <a:r>
              <a:rPr lang="ru-RU" dirty="0"/>
              <a:t> за развитие на </a:t>
            </a:r>
            <a:r>
              <a:rPr lang="ru-RU" dirty="0" err="1"/>
              <a:t>заболяване</a:t>
            </a:r>
            <a:r>
              <a:rPr lang="ru-RU" dirty="0"/>
              <a:t>“ - </a:t>
            </a:r>
            <a:r>
              <a:rPr lang="ru-RU" b="1" dirty="0" err="1">
                <a:solidFill>
                  <a:srgbClr val="FF0000"/>
                </a:solidFill>
              </a:rPr>
              <a:t>десет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минути</a:t>
            </a:r>
            <a:r>
              <a:rPr lang="ru-RU" b="1" dirty="0">
                <a:solidFill>
                  <a:srgbClr val="FF0000"/>
                </a:solidFill>
              </a:rPr>
              <a:t>;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en-US" dirty="0"/>
              <a:t>6. </a:t>
            </a:r>
            <a:r>
              <a:rPr lang="ru-RU" dirty="0" err="1"/>
              <a:t>М</a:t>
            </a:r>
            <a:r>
              <a:rPr lang="ru-RU" dirty="0" err="1" smtClean="0"/>
              <a:t>инимална</a:t>
            </a:r>
            <a:r>
              <a:rPr lang="ru-RU" dirty="0" smtClean="0"/>
              <a:t> </a:t>
            </a:r>
            <a:r>
              <a:rPr lang="ru-RU" dirty="0" err="1"/>
              <a:t>продължителност</a:t>
            </a:r>
            <a:r>
              <a:rPr lang="ru-RU" dirty="0"/>
              <a:t> на </a:t>
            </a:r>
            <a:r>
              <a:rPr lang="ru-RU" dirty="0" err="1"/>
              <a:t>диспансерен</a:t>
            </a:r>
            <a:r>
              <a:rPr lang="ru-RU" dirty="0"/>
              <a:t> </a:t>
            </a:r>
            <a:r>
              <a:rPr lang="ru-RU" dirty="0" err="1"/>
              <a:t>преглед</a:t>
            </a:r>
            <a:r>
              <a:rPr lang="ru-RU" dirty="0"/>
              <a:t>, </a:t>
            </a:r>
            <a:r>
              <a:rPr lang="ru-RU" dirty="0" err="1"/>
              <a:t>включително</a:t>
            </a:r>
            <a:r>
              <a:rPr lang="ru-RU" dirty="0"/>
              <a:t> и </a:t>
            </a:r>
            <a:r>
              <a:rPr lang="ru-RU" dirty="0" err="1"/>
              <a:t>извършването</a:t>
            </a:r>
            <a:r>
              <a:rPr lang="ru-RU" dirty="0"/>
              <a:t> на </a:t>
            </a:r>
            <a:r>
              <a:rPr lang="ru-RU" dirty="0" err="1"/>
              <a:t>последваща</a:t>
            </a:r>
            <a:r>
              <a:rPr lang="ru-RU" dirty="0"/>
              <a:t> оценка на </a:t>
            </a:r>
            <a:r>
              <a:rPr lang="ru-RU" dirty="0" err="1"/>
              <a:t>резултатите</a:t>
            </a:r>
            <a:r>
              <a:rPr lang="ru-RU" dirty="0"/>
              <a:t> от </a:t>
            </a:r>
            <a:r>
              <a:rPr lang="ru-RU" dirty="0" err="1"/>
              <a:t>назначени</a:t>
            </a:r>
            <a:r>
              <a:rPr lang="ru-RU" dirty="0"/>
              <a:t> </a:t>
            </a:r>
            <a:r>
              <a:rPr lang="ru-RU" dirty="0" err="1"/>
              <a:t>изследвания</a:t>
            </a:r>
            <a:r>
              <a:rPr lang="ru-RU" dirty="0"/>
              <a:t> и </a:t>
            </a:r>
            <a:r>
              <a:rPr lang="ru-RU" dirty="0" err="1"/>
              <a:t>консултации</a:t>
            </a:r>
            <a:r>
              <a:rPr lang="ru-RU" dirty="0"/>
              <a:t> </a:t>
            </a:r>
            <a:r>
              <a:rPr lang="ru-RU" dirty="0">
                <a:solidFill>
                  <a:srgbClr val="FF0000"/>
                </a:solidFill>
              </a:rPr>
              <a:t>- </a:t>
            </a:r>
            <a:r>
              <a:rPr lang="ru-RU" b="1" dirty="0" err="1">
                <a:solidFill>
                  <a:srgbClr val="FF0000"/>
                </a:solidFill>
              </a:rPr>
              <a:t>десет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минути</a:t>
            </a:r>
            <a:r>
              <a:rPr lang="ru-RU" b="1" dirty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6693" y="4172755"/>
            <a:ext cx="5087155" cy="2305318"/>
          </a:xfrm>
          <a:prstGeom prst="rect">
            <a:avLst/>
          </a:prstGeom>
        </p:spPr>
      </p:pic>
      <p:sp>
        <p:nvSpPr>
          <p:cNvPr id="5" name="Текстово поле 4"/>
          <p:cNvSpPr txBox="1"/>
          <p:nvPr/>
        </p:nvSpPr>
        <p:spPr>
          <a:xfrm>
            <a:off x="7392473" y="4443211"/>
            <a:ext cx="18030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200" b="1" dirty="0" smtClean="0">
                <a:solidFill>
                  <a:srgbClr val="FF0000"/>
                </a:solidFill>
              </a:rPr>
              <a:t>10</a:t>
            </a:r>
          </a:p>
          <a:p>
            <a:pPr algn="ctr"/>
            <a:r>
              <a:rPr lang="bg-BG" sz="3200" b="1" dirty="0" smtClean="0">
                <a:solidFill>
                  <a:srgbClr val="FF0000"/>
                </a:solidFill>
              </a:rPr>
              <a:t>минути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625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ВЪПРОС: Можем ли да отчетем профилактичен преглед </a:t>
            </a:r>
            <a:r>
              <a:rPr lang="en-US" dirty="0" smtClean="0"/>
              <a:t>ZOO.0</a:t>
            </a:r>
            <a:r>
              <a:rPr lang="bg-BG" dirty="0" smtClean="0"/>
              <a:t>+ остро състояние?</a:t>
            </a:r>
            <a:endParaRPr lang="en-US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                </a:t>
            </a:r>
            <a:r>
              <a:rPr lang="bg-BG" b="1" dirty="0" smtClean="0">
                <a:solidFill>
                  <a:srgbClr val="FF0000"/>
                </a:solidFill>
              </a:rPr>
              <a:t>ДА!</a:t>
            </a:r>
          </a:p>
          <a:p>
            <a:endParaRPr lang="en-US" dirty="0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935" y="2496947"/>
            <a:ext cx="52197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044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g-BG" b="1" dirty="0" smtClean="0"/>
              <a:t>Въпрос</a:t>
            </a:r>
            <a:r>
              <a:rPr lang="bg-BG" dirty="0" smtClean="0"/>
              <a:t>: Какви са </a:t>
            </a:r>
            <a:r>
              <a:rPr lang="bg-BG" dirty="0" err="1" smtClean="0"/>
              <a:t>таргетните</a:t>
            </a:r>
            <a:r>
              <a:rPr lang="bg-BG" dirty="0" smtClean="0"/>
              <a:t> стойности на </a:t>
            </a:r>
            <a:r>
              <a:rPr lang="bg-BG" dirty="0" err="1" smtClean="0"/>
              <a:t>гликирания</a:t>
            </a:r>
            <a:r>
              <a:rPr lang="bg-BG" dirty="0" smtClean="0"/>
              <a:t> хемоглобин?</a:t>
            </a:r>
            <a:endParaRPr lang="en-US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за </a:t>
            </a:r>
            <a:r>
              <a:rPr lang="ru-RU" b="1" dirty="0" err="1"/>
              <a:t>добър</a:t>
            </a:r>
            <a:r>
              <a:rPr lang="ru-RU" b="1" dirty="0"/>
              <a:t> </a:t>
            </a:r>
            <a:r>
              <a:rPr lang="ru-RU" b="1" dirty="0" err="1"/>
              <a:t>контрол</a:t>
            </a:r>
            <a:r>
              <a:rPr lang="ru-RU" b="1" dirty="0"/>
              <a:t> </a:t>
            </a:r>
            <a:r>
              <a:rPr lang="ru-RU" dirty="0"/>
              <a:t>се </a:t>
            </a:r>
            <a:r>
              <a:rPr lang="ru-RU" dirty="0" err="1"/>
              <a:t>считат</a:t>
            </a:r>
            <a:r>
              <a:rPr lang="ru-RU" dirty="0"/>
              <a:t> </a:t>
            </a:r>
            <a:r>
              <a:rPr lang="ru-RU" dirty="0" err="1"/>
              <a:t>стойности</a:t>
            </a:r>
            <a:r>
              <a:rPr lang="ru-RU" dirty="0"/>
              <a:t> </a:t>
            </a:r>
            <a:r>
              <a:rPr lang="ru-RU" b="1" dirty="0">
                <a:solidFill>
                  <a:srgbClr val="FF0000"/>
                </a:solidFill>
              </a:rPr>
              <a:t>до 7,0 % на HbA1c </a:t>
            </a:r>
            <a:r>
              <a:rPr lang="ru-RU" dirty="0"/>
              <a:t>(или </a:t>
            </a:r>
            <a:r>
              <a:rPr lang="ru-RU" b="1" dirty="0">
                <a:solidFill>
                  <a:srgbClr val="FF0000"/>
                </a:solidFill>
              </a:rPr>
              <a:t>до 8,0 % </a:t>
            </a:r>
            <a:r>
              <a:rPr lang="ru-RU" dirty="0"/>
              <a:t>за </a:t>
            </a:r>
            <a:r>
              <a:rPr lang="ru-RU" dirty="0" err="1"/>
              <a:t>пациенти</a:t>
            </a:r>
            <a:r>
              <a:rPr lang="ru-RU" dirty="0"/>
              <a:t> с анамнеза за </a:t>
            </a:r>
            <a:r>
              <a:rPr lang="ru-RU" dirty="0" err="1"/>
              <a:t>тежки</a:t>
            </a:r>
            <a:r>
              <a:rPr lang="ru-RU" dirty="0"/>
              <a:t> </a:t>
            </a:r>
            <a:r>
              <a:rPr lang="ru-RU" dirty="0" err="1"/>
              <a:t>хипогликемии</a:t>
            </a:r>
            <a:r>
              <a:rPr lang="ru-RU" dirty="0"/>
              <a:t>, с </a:t>
            </a:r>
            <a:r>
              <a:rPr lang="ru-RU" dirty="0" err="1"/>
              <a:t>очаквана</a:t>
            </a:r>
            <a:r>
              <a:rPr lang="ru-RU" dirty="0"/>
              <a:t> малка </a:t>
            </a:r>
            <a:r>
              <a:rPr lang="ru-RU" dirty="0" err="1"/>
              <a:t>продължителност</a:t>
            </a:r>
            <a:r>
              <a:rPr lang="ru-RU" dirty="0"/>
              <a:t> на живота, </a:t>
            </a:r>
            <a:r>
              <a:rPr lang="ru-RU" dirty="0" err="1"/>
              <a:t>напреднали</a:t>
            </a:r>
            <a:r>
              <a:rPr lang="ru-RU" dirty="0"/>
              <a:t> усложнения, множество </a:t>
            </a:r>
            <a:r>
              <a:rPr lang="ru-RU" dirty="0" err="1"/>
              <a:t>съпътстващи</a:t>
            </a:r>
            <a:r>
              <a:rPr lang="ru-RU" dirty="0"/>
              <a:t> </a:t>
            </a:r>
            <a:r>
              <a:rPr lang="ru-RU" dirty="0" err="1"/>
              <a:t>заболявания</a:t>
            </a:r>
            <a:r>
              <a:rPr lang="ru-RU" dirty="0"/>
              <a:t>), </a:t>
            </a:r>
            <a:r>
              <a:rPr lang="ru-RU" dirty="0" err="1"/>
              <a:t>измерени</a:t>
            </a:r>
            <a:r>
              <a:rPr lang="ru-RU" dirty="0"/>
              <a:t> при </a:t>
            </a:r>
            <a:r>
              <a:rPr lang="ru-RU" dirty="0" err="1"/>
              <a:t>прегледи</a:t>
            </a:r>
            <a:r>
              <a:rPr lang="ru-RU" dirty="0"/>
              <a:t> по повод на </a:t>
            </a:r>
            <a:r>
              <a:rPr lang="ru-RU" dirty="0" err="1"/>
              <a:t>диспансерно</a:t>
            </a:r>
            <a:r>
              <a:rPr lang="ru-RU" dirty="0"/>
              <a:t> наблюдение или по друг повод;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793" y="3126921"/>
            <a:ext cx="5339443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3635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b="1" dirty="0" smtClean="0"/>
              <a:t>Въпрос</a:t>
            </a:r>
            <a:r>
              <a:rPr lang="bg-BG" dirty="0" smtClean="0"/>
              <a:t>: При диабет и хипертония какви са </a:t>
            </a:r>
            <a:r>
              <a:rPr lang="bg-BG" dirty="0" err="1" smtClean="0"/>
              <a:t>таргетните</a:t>
            </a:r>
            <a:r>
              <a:rPr lang="bg-BG" dirty="0" smtClean="0"/>
              <a:t> стойности на артериалното налягане?</a:t>
            </a:r>
            <a:endParaRPr lang="en-US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Над 50% от времето за диспансерно наблюдение :</a:t>
            </a:r>
          </a:p>
          <a:p>
            <a:pPr algn="ctr"/>
            <a:r>
              <a:rPr lang="ru-RU" dirty="0"/>
              <a:t>а) за </a:t>
            </a:r>
            <a:r>
              <a:rPr lang="ru-RU" dirty="0" err="1"/>
              <a:t>добър</a:t>
            </a:r>
            <a:r>
              <a:rPr lang="ru-RU" dirty="0"/>
              <a:t> </a:t>
            </a:r>
            <a:r>
              <a:rPr lang="ru-RU" dirty="0" err="1"/>
              <a:t>контрол</a:t>
            </a:r>
            <a:r>
              <a:rPr lang="ru-RU" dirty="0"/>
              <a:t> се </a:t>
            </a:r>
            <a:r>
              <a:rPr lang="ru-RU" dirty="0" err="1"/>
              <a:t>считат</a:t>
            </a:r>
            <a:r>
              <a:rPr lang="ru-RU" dirty="0"/>
              <a:t> </a:t>
            </a:r>
            <a:r>
              <a:rPr lang="ru-RU" dirty="0" err="1"/>
              <a:t>измерените</a:t>
            </a:r>
            <a:r>
              <a:rPr lang="ru-RU" dirty="0"/>
              <a:t> </a:t>
            </a:r>
            <a:r>
              <a:rPr lang="ru-RU" dirty="0" err="1"/>
              <a:t>стойности</a:t>
            </a:r>
            <a:r>
              <a:rPr lang="ru-RU" dirty="0"/>
              <a:t> на </a:t>
            </a:r>
            <a:r>
              <a:rPr lang="ru-RU" dirty="0" err="1"/>
              <a:t>систолното</a:t>
            </a:r>
            <a:r>
              <a:rPr lang="ru-RU" dirty="0"/>
              <a:t> </a:t>
            </a:r>
            <a:r>
              <a:rPr lang="ru-RU" dirty="0" err="1"/>
              <a:t>налягане</a:t>
            </a:r>
            <a:r>
              <a:rPr lang="ru-RU" dirty="0"/>
              <a:t> </a:t>
            </a:r>
            <a:r>
              <a:rPr lang="ru-RU" dirty="0" smtClean="0"/>
              <a:t>      </a:t>
            </a:r>
            <a:r>
              <a:rPr lang="ru-RU" sz="3200" b="1" dirty="0" smtClean="0">
                <a:solidFill>
                  <a:srgbClr val="FF0000"/>
                </a:solidFill>
              </a:rPr>
              <a:t>под </a:t>
            </a:r>
            <a:r>
              <a:rPr lang="ru-RU" sz="3200" b="1" dirty="0">
                <a:solidFill>
                  <a:srgbClr val="FF0000"/>
                </a:solidFill>
              </a:rPr>
              <a:t>140 </a:t>
            </a:r>
            <a:r>
              <a:rPr lang="ru-RU" sz="3200" b="1" dirty="0" err="1">
                <a:solidFill>
                  <a:srgbClr val="FF0000"/>
                </a:solidFill>
              </a:rPr>
              <a:t>mm</a:t>
            </a:r>
            <a:r>
              <a:rPr lang="ru-RU" sz="3200" b="1" dirty="0">
                <a:solidFill>
                  <a:srgbClr val="FF0000"/>
                </a:solidFill>
              </a:rPr>
              <a:t>/</a:t>
            </a:r>
            <a:r>
              <a:rPr lang="ru-RU" sz="3200" b="1" dirty="0" err="1">
                <a:solidFill>
                  <a:srgbClr val="FF0000"/>
                </a:solidFill>
              </a:rPr>
              <a:t>Hg</a:t>
            </a:r>
            <a:r>
              <a:rPr lang="ru-RU" sz="3200" b="1" dirty="0">
                <a:solidFill>
                  <a:srgbClr val="FF0000"/>
                </a:solidFill>
              </a:rPr>
              <a:t> и </a:t>
            </a:r>
            <a:r>
              <a:rPr lang="ru-RU" sz="3200" b="1" dirty="0" err="1">
                <a:solidFill>
                  <a:srgbClr val="FF0000"/>
                </a:solidFill>
              </a:rPr>
              <a:t>диастолно</a:t>
            </a:r>
            <a:r>
              <a:rPr lang="ru-RU" sz="3200" b="1" dirty="0">
                <a:solidFill>
                  <a:srgbClr val="FF0000"/>
                </a:solidFill>
              </a:rPr>
              <a:t> под 85 </a:t>
            </a:r>
            <a:r>
              <a:rPr lang="ru-RU" sz="3200" b="1" dirty="0" err="1">
                <a:solidFill>
                  <a:srgbClr val="FF0000"/>
                </a:solidFill>
              </a:rPr>
              <a:t>mm</a:t>
            </a:r>
            <a:r>
              <a:rPr lang="ru-RU" sz="3200" b="1" dirty="0">
                <a:solidFill>
                  <a:srgbClr val="FF0000"/>
                </a:solidFill>
              </a:rPr>
              <a:t>/</a:t>
            </a:r>
            <a:r>
              <a:rPr lang="ru-RU" sz="3200" b="1" dirty="0" err="1">
                <a:solidFill>
                  <a:srgbClr val="FF0000"/>
                </a:solidFill>
              </a:rPr>
              <a:t>Hg</a:t>
            </a:r>
            <a:r>
              <a:rPr lang="ru-RU" sz="3200" b="1" dirty="0" smtClean="0">
                <a:solidFill>
                  <a:srgbClr val="FF0000"/>
                </a:solidFill>
              </a:rPr>
              <a:t>;</a:t>
            </a:r>
          </a:p>
          <a:p>
            <a:endParaRPr lang="ru-RU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932" y="3228975"/>
            <a:ext cx="314325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281" y="3228975"/>
            <a:ext cx="314325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7540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b="1" dirty="0" smtClean="0"/>
              <a:t>Въпрос</a:t>
            </a:r>
            <a:r>
              <a:rPr lang="bg-BG" dirty="0" smtClean="0"/>
              <a:t>: При диабет и хипертония какви са </a:t>
            </a:r>
            <a:r>
              <a:rPr lang="bg-BG" dirty="0" err="1" smtClean="0"/>
              <a:t>таргетните</a:t>
            </a:r>
            <a:r>
              <a:rPr lang="bg-BG" dirty="0" smtClean="0"/>
              <a:t> стойности на </a:t>
            </a:r>
            <a:r>
              <a:rPr lang="en-US" dirty="0" smtClean="0"/>
              <a:t>LDL </a:t>
            </a:r>
            <a:r>
              <a:rPr lang="bg-BG" dirty="0" smtClean="0"/>
              <a:t>холестерола?</a:t>
            </a:r>
            <a:endParaRPr lang="en-US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а) за </a:t>
            </a:r>
            <a:r>
              <a:rPr lang="ru-RU" dirty="0" err="1"/>
              <a:t>добър</a:t>
            </a:r>
            <a:r>
              <a:rPr lang="ru-RU" dirty="0"/>
              <a:t> </a:t>
            </a:r>
            <a:r>
              <a:rPr lang="ru-RU" dirty="0" err="1"/>
              <a:t>контрол</a:t>
            </a:r>
            <a:r>
              <a:rPr lang="ru-RU" dirty="0"/>
              <a:t> се </a:t>
            </a:r>
            <a:r>
              <a:rPr lang="ru-RU" dirty="0" err="1"/>
              <a:t>считат</a:t>
            </a:r>
            <a:r>
              <a:rPr lang="ru-RU" dirty="0"/>
              <a:t> </a:t>
            </a:r>
            <a:r>
              <a:rPr lang="ru-RU" dirty="0" err="1"/>
              <a:t>достигнати</a:t>
            </a:r>
            <a:r>
              <a:rPr lang="ru-RU" dirty="0"/>
              <a:t> нива на LDL </a:t>
            </a:r>
            <a:r>
              <a:rPr lang="ru-RU" dirty="0" err="1" smtClean="0"/>
              <a:t>холестерол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sz="2400" b="1" dirty="0">
                <a:solidFill>
                  <a:srgbClr val="FF0000"/>
                </a:solidFill>
              </a:rPr>
              <a:t>под 1,8 </a:t>
            </a:r>
            <a:r>
              <a:rPr lang="ru-RU" sz="2400" b="1" dirty="0" err="1">
                <a:solidFill>
                  <a:srgbClr val="FF0000"/>
                </a:solidFill>
              </a:rPr>
              <a:t>mmol</a:t>
            </a:r>
            <a:r>
              <a:rPr lang="ru-RU" sz="2400" b="1" dirty="0">
                <a:solidFill>
                  <a:srgbClr val="FF0000"/>
                </a:solidFill>
              </a:rPr>
              <a:t>/l за </a:t>
            </a:r>
            <a:r>
              <a:rPr lang="ru-RU" sz="2400" b="1" dirty="0" err="1">
                <a:solidFill>
                  <a:srgbClr val="FF0000"/>
                </a:solidFill>
              </a:rPr>
              <a:t>пациенти</a:t>
            </a:r>
            <a:r>
              <a:rPr lang="ru-RU" sz="2400" b="1" dirty="0">
                <a:solidFill>
                  <a:srgbClr val="FF0000"/>
                </a:solidFill>
              </a:rPr>
              <a:t> с ИБС 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r>
              <a:rPr lang="ru-RU" sz="2400" b="1" dirty="0" smtClean="0">
                <a:solidFill>
                  <a:srgbClr val="FF0000"/>
                </a:solidFill>
              </a:rPr>
              <a:t>и </a:t>
            </a:r>
            <a:r>
              <a:rPr lang="ru-RU" sz="2400" b="1" dirty="0" err="1">
                <a:solidFill>
                  <a:srgbClr val="FF0000"/>
                </a:solidFill>
              </a:rPr>
              <a:t>респективно</a:t>
            </a:r>
            <a:r>
              <a:rPr lang="ru-RU" sz="2400" b="1" dirty="0">
                <a:solidFill>
                  <a:srgbClr val="FF0000"/>
                </a:solidFill>
              </a:rPr>
              <a:t> под 2,6 </a:t>
            </a:r>
            <a:r>
              <a:rPr lang="ru-RU" sz="2400" b="1" dirty="0" err="1">
                <a:solidFill>
                  <a:srgbClr val="FF0000"/>
                </a:solidFill>
              </a:rPr>
              <a:t>mmol</a:t>
            </a:r>
            <a:r>
              <a:rPr lang="ru-RU" sz="2400" b="1" dirty="0">
                <a:solidFill>
                  <a:srgbClr val="FF0000"/>
                </a:solidFill>
              </a:rPr>
              <a:t>/l за </a:t>
            </a:r>
            <a:r>
              <a:rPr lang="ru-RU" sz="2400" b="1" dirty="0" err="1">
                <a:solidFill>
                  <a:srgbClr val="FF0000"/>
                </a:solidFill>
              </a:rPr>
              <a:t>останалите</a:t>
            </a:r>
            <a:r>
              <a:rPr lang="ru-RU" sz="2400" b="1" dirty="0">
                <a:solidFill>
                  <a:srgbClr val="FF0000"/>
                </a:solidFill>
              </a:rPr>
              <a:t>;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007" y="3494314"/>
            <a:ext cx="3935186" cy="2583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8175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b="1" dirty="0" smtClean="0"/>
              <a:t>Въпрос</a:t>
            </a:r>
            <a:r>
              <a:rPr lang="bg-BG" dirty="0" smtClean="0"/>
              <a:t>: При   </a:t>
            </a:r>
            <a:r>
              <a:rPr lang="bg-BG" b="1" dirty="0" smtClean="0"/>
              <a:t>хипертония и </a:t>
            </a:r>
            <a:r>
              <a:rPr lang="bg-BG" b="1" dirty="0" err="1" smtClean="0"/>
              <a:t>дислипидемия</a:t>
            </a:r>
            <a:r>
              <a:rPr lang="bg-BG" b="1" dirty="0" smtClean="0"/>
              <a:t>  </a:t>
            </a:r>
            <a:r>
              <a:rPr lang="bg-BG" dirty="0" smtClean="0"/>
              <a:t>какви са </a:t>
            </a:r>
            <a:r>
              <a:rPr lang="bg-BG" dirty="0" err="1" smtClean="0"/>
              <a:t>таргетните</a:t>
            </a:r>
            <a:r>
              <a:rPr lang="bg-BG" dirty="0" smtClean="0"/>
              <a:t> стойности на </a:t>
            </a:r>
            <a:r>
              <a:rPr lang="en-US" b="1" dirty="0" smtClean="0"/>
              <a:t>LDL </a:t>
            </a:r>
            <a:r>
              <a:rPr lang="bg-BG" b="1" dirty="0" smtClean="0"/>
              <a:t>холестерола</a:t>
            </a:r>
            <a:r>
              <a:rPr lang="bg-BG" dirty="0" smtClean="0"/>
              <a:t>?</a:t>
            </a:r>
            <a:endParaRPr lang="en-US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) за </a:t>
            </a:r>
            <a:r>
              <a:rPr lang="ru-RU" dirty="0" err="1"/>
              <a:t>добър</a:t>
            </a:r>
            <a:r>
              <a:rPr lang="ru-RU" dirty="0"/>
              <a:t> </a:t>
            </a:r>
            <a:r>
              <a:rPr lang="ru-RU" dirty="0" err="1"/>
              <a:t>контрол</a:t>
            </a:r>
            <a:r>
              <a:rPr lang="ru-RU" dirty="0"/>
              <a:t> се </a:t>
            </a:r>
            <a:r>
              <a:rPr lang="ru-RU" dirty="0" err="1"/>
              <a:t>считат</a:t>
            </a:r>
            <a:r>
              <a:rPr lang="ru-RU" dirty="0"/>
              <a:t> </a:t>
            </a:r>
            <a:r>
              <a:rPr lang="ru-RU" dirty="0" err="1"/>
              <a:t>достигнати</a:t>
            </a:r>
            <a:r>
              <a:rPr lang="ru-RU" dirty="0"/>
              <a:t> нива на LDL </a:t>
            </a:r>
            <a:r>
              <a:rPr lang="ru-RU" dirty="0" err="1" smtClean="0"/>
              <a:t>холестерол</a:t>
            </a:r>
            <a:r>
              <a:rPr lang="ru-RU" dirty="0" smtClean="0"/>
              <a:t>:</a:t>
            </a:r>
          </a:p>
          <a:p>
            <a:r>
              <a:rPr lang="ru-RU" dirty="0" smtClean="0"/>
              <a:t> </a:t>
            </a:r>
            <a:r>
              <a:rPr lang="ru-RU" b="1" dirty="0">
                <a:solidFill>
                  <a:srgbClr val="FF0000"/>
                </a:solidFill>
              </a:rPr>
              <a:t>под 1,8 </a:t>
            </a:r>
            <a:r>
              <a:rPr lang="ru-RU" b="1" dirty="0" err="1">
                <a:solidFill>
                  <a:srgbClr val="FF0000"/>
                </a:solidFill>
              </a:rPr>
              <a:t>mmol</a:t>
            </a:r>
            <a:r>
              <a:rPr lang="ru-RU" b="1" dirty="0">
                <a:solidFill>
                  <a:srgbClr val="FF0000"/>
                </a:solidFill>
              </a:rPr>
              <a:t>/l</a:t>
            </a:r>
            <a:r>
              <a:rPr lang="ru-RU" b="1" dirty="0" smtClean="0">
                <a:solidFill>
                  <a:srgbClr val="FF0000"/>
                </a:solidFill>
              </a:rPr>
              <a:t>,- много висок риск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респективно</a:t>
            </a:r>
            <a:r>
              <a:rPr lang="ru-RU" b="1" dirty="0">
                <a:solidFill>
                  <a:srgbClr val="FF0000"/>
                </a:solidFill>
              </a:rPr>
              <a:t> под 2,6 </a:t>
            </a:r>
            <a:r>
              <a:rPr lang="ru-RU" b="1" dirty="0" err="1">
                <a:solidFill>
                  <a:srgbClr val="FF0000"/>
                </a:solidFill>
              </a:rPr>
              <a:t>mmol</a:t>
            </a:r>
            <a:r>
              <a:rPr lang="ru-RU" b="1" dirty="0">
                <a:solidFill>
                  <a:srgbClr val="FF0000"/>
                </a:solidFill>
              </a:rPr>
              <a:t>/l</a:t>
            </a:r>
            <a:r>
              <a:rPr lang="ru-RU" b="1" dirty="0" smtClean="0">
                <a:solidFill>
                  <a:srgbClr val="FF0000"/>
                </a:solidFill>
              </a:rPr>
              <a:t>, - висок риск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под 3 </a:t>
            </a:r>
            <a:r>
              <a:rPr lang="ru-RU" b="1" dirty="0" err="1">
                <a:solidFill>
                  <a:srgbClr val="FF0000"/>
                </a:solidFill>
              </a:rPr>
              <a:t>mmol</a:t>
            </a:r>
            <a:r>
              <a:rPr lang="ru-RU" b="1" dirty="0">
                <a:solidFill>
                  <a:srgbClr val="FF0000"/>
                </a:solidFill>
              </a:rPr>
              <a:t>/l </a:t>
            </a:r>
            <a:r>
              <a:rPr lang="ru-RU" b="1" dirty="0" smtClean="0">
                <a:solidFill>
                  <a:srgbClr val="FF0000"/>
                </a:solidFill>
              </a:rPr>
              <a:t>–  </a:t>
            </a:r>
            <a:r>
              <a:rPr lang="ru-RU" b="1" dirty="0" err="1" smtClean="0">
                <a:solidFill>
                  <a:srgbClr val="FF0000"/>
                </a:solidFill>
              </a:rPr>
              <a:t>нисък</a:t>
            </a:r>
            <a:r>
              <a:rPr lang="ru-RU" b="1" dirty="0" smtClean="0">
                <a:solidFill>
                  <a:srgbClr val="FF0000"/>
                </a:solidFill>
              </a:rPr>
              <a:t> риск от развитие на СС </a:t>
            </a:r>
            <a:r>
              <a:rPr lang="ru-RU" b="1" dirty="0" err="1" smtClean="0">
                <a:solidFill>
                  <a:srgbClr val="FF0000"/>
                </a:solidFill>
              </a:rPr>
              <a:t>заболяване</a:t>
            </a:r>
            <a:endParaRPr lang="ru-RU" b="1" dirty="0" smtClean="0">
              <a:solidFill>
                <a:srgbClr val="FF0000"/>
              </a:solidFill>
            </a:endParaRPr>
          </a:p>
          <a:p>
            <a:endParaRPr lang="ru-RU" dirty="0"/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3670" y="4032069"/>
            <a:ext cx="3038475" cy="2059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5728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g-BG" b="1" dirty="0" smtClean="0"/>
              <a:t>Въпрос</a:t>
            </a:r>
            <a:r>
              <a:rPr lang="bg-BG" dirty="0" smtClean="0"/>
              <a:t>: Какви са </a:t>
            </a:r>
            <a:r>
              <a:rPr lang="bg-BG" dirty="0" err="1" smtClean="0"/>
              <a:t>таргетните</a:t>
            </a:r>
            <a:r>
              <a:rPr lang="bg-BG" dirty="0" smtClean="0"/>
              <a:t> стойности на              </a:t>
            </a:r>
            <a:r>
              <a:rPr lang="en-US" dirty="0" smtClean="0"/>
              <a:t>RR</a:t>
            </a:r>
            <a:r>
              <a:rPr lang="bg-BG" dirty="0" smtClean="0"/>
              <a:t> при АХ ?</a:t>
            </a:r>
            <a:endParaRPr lang="en-US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/>
              <a:t>) за </a:t>
            </a:r>
            <a:r>
              <a:rPr lang="ru-RU" dirty="0" err="1"/>
              <a:t>добър</a:t>
            </a:r>
            <a:r>
              <a:rPr lang="ru-RU" dirty="0"/>
              <a:t> </a:t>
            </a:r>
            <a:r>
              <a:rPr lang="ru-RU" dirty="0" err="1"/>
              <a:t>контрол</a:t>
            </a:r>
            <a:r>
              <a:rPr lang="ru-RU" dirty="0"/>
              <a:t> се </a:t>
            </a:r>
            <a:r>
              <a:rPr lang="ru-RU" dirty="0" err="1"/>
              <a:t>считат</a:t>
            </a:r>
            <a:r>
              <a:rPr lang="ru-RU" dirty="0"/>
              <a:t> </a:t>
            </a:r>
            <a:r>
              <a:rPr lang="ru-RU" dirty="0" err="1"/>
              <a:t>измерените</a:t>
            </a:r>
            <a:r>
              <a:rPr lang="ru-RU" dirty="0"/>
              <a:t> </a:t>
            </a:r>
            <a:r>
              <a:rPr lang="ru-RU" dirty="0" err="1"/>
              <a:t>стойности</a:t>
            </a:r>
            <a:r>
              <a:rPr lang="ru-RU" dirty="0"/>
              <a:t> на </a:t>
            </a:r>
            <a:r>
              <a:rPr lang="ru-RU" dirty="0" err="1"/>
              <a:t>систолното</a:t>
            </a:r>
            <a:r>
              <a:rPr lang="ru-RU" dirty="0"/>
              <a:t> </a:t>
            </a:r>
            <a:r>
              <a:rPr lang="ru-RU" dirty="0" err="1"/>
              <a:t>налягане</a:t>
            </a:r>
            <a:r>
              <a:rPr lang="ru-RU" dirty="0"/>
              <a:t> под </a:t>
            </a:r>
            <a:r>
              <a:rPr lang="ru-RU" sz="3200" b="1" dirty="0">
                <a:solidFill>
                  <a:srgbClr val="FF0000"/>
                </a:solidFill>
              </a:rPr>
              <a:t>145 </a:t>
            </a:r>
            <a:r>
              <a:rPr lang="ru-RU" sz="3200" b="1" dirty="0" err="1">
                <a:solidFill>
                  <a:srgbClr val="FF0000"/>
                </a:solidFill>
              </a:rPr>
              <a:t>mm</a:t>
            </a:r>
            <a:r>
              <a:rPr lang="ru-RU" sz="3200" b="1" dirty="0">
                <a:solidFill>
                  <a:srgbClr val="FF0000"/>
                </a:solidFill>
              </a:rPr>
              <a:t>/</a:t>
            </a:r>
            <a:r>
              <a:rPr lang="ru-RU" sz="3200" b="1" dirty="0" err="1">
                <a:solidFill>
                  <a:srgbClr val="FF0000"/>
                </a:solidFill>
              </a:rPr>
              <a:t>Hg</a:t>
            </a:r>
            <a:r>
              <a:rPr lang="ru-RU" sz="3200" b="1" dirty="0">
                <a:solidFill>
                  <a:srgbClr val="FF0000"/>
                </a:solidFill>
              </a:rPr>
              <a:t> и </a:t>
            </a:r>
            <a:r>
              <a:rPr lang="ru-RU" sz="3200" b="1" dirty="0" err="1">
                <a:solidFill>
                  <a:srgbClr val="FF0000"/>
                </a:solidFill>
              </a:rPr>
              <a:t>диастолно</a:t>
            </a:r>
            <a:r>
              <a:rPr lang="ru-RU" sz="3200" b="1" dirty="0">
                <a:solidFill>
                  <a:srgbClr val="FF0000"/>
                </a:solidFill>
              </a:rPr>
              <a:t> под 90 </a:t>
            </a:r>
            <a:r>
              <a:rPr lang="ru-RU" sz="3200" b="1" dirty="0" err="1">
                <a:solidFill>
                  <a:srgbClr val="FF0000"/>
                </a:solidFill>
              </a:rPr>
              <a:t>mm</a:t>
            </a:r>
            <a:r>
              <a:rPr lang="ru-RU" sz="3200" b="1" dirty="0">
                <a:solidFill>
                  <a:srgbClr val="FF0000"/>
                </a:solidFill>
              </a:rPr>
              <a:t>/</a:t>
            </a:r>
            <a:r>
              <a:rPr lang="ru-RU" sz="3200" b="1" dirty="0" err="1">
                <a:solidFill>
                  <a:srgbClr val="FF0000"/>
                </a:solidFill>
              </a:rPr>
              <a:t>Hg</a:t>
            </a:r>
            <a:r>
              <a:rPr lang="ru-RU" sz="3200" b="1" dirty="0" smtClean="0">
                <a:solidFill>
                  <a:srgbClr val="FF0000"/>
                </a:solidFill>
              </a:rPr>
              <a:t>;</a:t>
            </a:r>
          </a:p>
          <a:p>
            <a:pPr algn="ctr"/>
            <a:endParaRPr lang="ru-RU" sz="3200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579" y="3053444"/>
            <a:ext cx="5470071" cy="2751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7044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bg-BG" b="1" dirty="0" smtClean="0"/>
              <a:t>Въпрос</a:t>
            </a:r>
            <a:r>
              <a:rPr lang="bg-BG" dirty="0" smtClean="0"/>
              <a:t>: Какви мерки трябва да предприемем и какви са санкциите, ако не достигнем </a:t>
            </a:r>
            <a:r>
              <a:rPr lang="bg-BG" dirty="0" err="1" smtClean="0"/>
              <a:t>таргетните</a:t>
            </a:r>
            <a:r>
              <a:rPr lang="bg-BG" dirty="0" smtClean="0"/>
              <a:t> стойности в критериите за качество?</a:t>
            </a:r>
            <a:endParaRPr lang="en-US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 </a:t>
            </a:r>
            <a:r>
              <a:rPr lang="ru-RU" dirty="0" err="1"/>
              <a:t>тези</a:t>
            </a:r>
            <a:r>
              <a:rPr lang="ru-RU" dirty="0"/>
              <a:t> случаи е необходимо да се </a:t>
            </a:r>
            <a:r>
              <a:rPr lang="ru-RU" dirty="0" err="1"/>
              <a:t>предприемат</a:t>
            </a:r>
            <a:r>
              <a:rPr lang="ru-RU" dirty="0"/>
              <a:t> мерки, </a:t>
            </a:r>
            <a:r>
              <a:rPr lang="ru-RU" dirty="0" err="1"/>
              <a:t>включващи</a:t>
            </a:r>
            <a:r>
              <a:rPr lang="ru-RU" dirty="0" smtClean="0"/>
              <a:t>:</a:t>
            </a:r>
          </a:p>
          <a:p>
            <a:r>
              <a:rPr lang="ru-RU" dirty="0" smtClean="0"/>
              <a:t> </a:t>
            </a:r>
            <a:r>
              <a:rPr lang="ru-RU" dirty="0" err="1"/>
              <a:t>препоръки</a:t>
            </a:r>
            <a:r>
              <a:rPr lang="ru-RU" dirty="0"/>
              <a:t> за начин на живот, </a:t>
            </a:r>
            <a:r>
              <a:rPr lang="ru-RU" dirty="0" err="1"/>
              <a:t>двигателна</a:t>
            </a:r>
            <a:r>
              <a:rPr lang="ru-RU" dirty="0"/>
              <a:t> </a:t>
            </a:r>
            <a:r>
              <a:rPr lang="ru-RU" dirty="0" err="1"/>
              <a:t>активност</a:t>
            </a:r>
            <a:r>
              <a:rPr lang="ru-RU" dirty="0"/>
              <a:t>, </a:t>
            </a:r>
            <a:r>
              <a:rPr lang="ru-RU" dirty="0" err="1"/>
              <a:t>хигиенно-диетичен</a:t>
            </a:r>
            <a:r>
              <a:rPr lang="ru-RU" dirty="0"/>
              <a:t> режим, </a:t>
            </a:r>
            <a:r>
              <a:rPr lang="ru-RU" dirty="0" err="1"/>
              <a:t>преустановяване</a:t>
            </a:r>
            <a:r>
              <a:rPr lang="ru-RU" dirty="0"/>
              <a:t> на </a:t>
            </a:r>
            <a:r>
              <a:rPr lang="ru-RU" dirty="0" err="1"/>
              <a:t>вредни</a:t>
            </a:r>
            <a:r>
              <a:rPr lang="ru-RU" dirty="0"/>
              <a:t> </a:t>
            </a:r>
            <a:r>
              <a:rPr lang="ru-RU" dirty="0" err="1"/>
              <a:t>навици</a:t>
            </a:r>
            <a:r>
              <a:rPr lang="ru-RU" dirty="0"/>
              <a:t> от пациента, </a:t>
            </a:r>
            <a:r>
              <a:rPr lang="ru-RU" dirty="0" err="1"/>
              <a:t>промяна</a:t>
            </a:r>
            <a:r>
              <a:rPr lang="ru-RU" dirty="0"/>
              <a:t> в </a:t>
            </a:r>
            <a:r>
              <a:rPr lang="ru-RU" dirty="0" err="1"/>
              <a:t>терапията</a:t>
            </a:r>
            <a:r>
              <a:rPr lang="ru-RU" dirty="0"/>
              <a:t> и/или </a:t>
            </a:r>
            <a:r>
              <a:rPr lang="ru-RU" dirty="0" err="1"/>
              <a:t>назначаване</a:t>
            </a:r>
            <a:r>
              <a:rPr lang="ru-RU" dirty="0"/>
              <a:t> на </a:t>
            </a:r>
            <a:r>
              <a:rPr lang="ru-RU" dirty="0" err="1"/>
              <a:t>консултация</a:t>
            </a:r>
            <a:r>
              <a:rPr lang="ru-RU" dirty="0"/>
              <a:t> </a:t>
            </a:r>
            <a:r>
              <a:rPr lang="ru-RU" dirty="0" err="1"/>
              <a:t>със</a:t>
            </a:r>
            <a:r>
              <a:rPr lang="ru-RU" dirty="0"/>
              <a:t> специалист и др., </a:t>
            </a:r>
            <a:r>
              <a:rPr lang="ru-RU" b="1" dirty="0"/>
              <a:t>и не </a:t>
            </a:r>
            <a:r>
              <a:rPr lang="ru-RU" b="1" dirty="0" err="1"/>
              <a:t>са</a:t>
            </a:r>
            <a:r>
              <a:rPr lang="ru-RU" b="1" dirty="0"/>
              <a:t> основание за </a:t>
            </a:r>
            <a:r>
              <a:rPr lang="ru-RU" b="1" dirty="0" err="1"/>
              <a:t>налагане</a:t>
            </a:r>
            <a:r>
              <a:rPr lang="ru-RU" b="1" dirty="0"/>
              <a:t> на санкция</a:t>
            </a:r>
            <a:r>
              <a:rPr lang="ru-RU" b="1" dirty="0" smtClean="0"/>
              <a:t>.</a:t>
            </a:r>
          </a:p>
          <a:p>
            <a:r>
              <a:rPr lang="bg-BG" dirty="0" smtClean="0"/>
              <a:t>Чл. 240 </a:t>
            </a:r>
            <a:r>
              <a:rPr lang="en-US" dirty="0" smtClean="0"/>
              <a:t>(3</a:t>
            </a:r>
            <a:r>
              <a:rPr lang="en-US" dirty="0"/>
              <a:t>) </a:t>
            </a:r>
            <a:r>
              <a:rPr lang="ru-RU" dirty="0"/>
              <a:t>В </a:t>
            </a:r>
            <a:r>
              <a:rPr lang="ru-RU" dirty="0" err="1"/>
              <a:t>случаите</a:t>
            </a:r>
            <a:r>
              <a:rPr lang="ru-RU" dirty="0"/>
              <a:t> на </a:t>
            </a:r>
            <a:r>
              <a:rPr lang="ru-RU" dirty="0" err="1"/>
              <a:t>недостигане</a:t>
            </a:r>
            <a:r>
              <a:rPr lang="ru-RU" dirty="0"/>
              <a:t> на </a:t>
            </a:r>
            <a:r>
              <a:rPr lang="ru-RU" dirty="0" err="1"/>
              <a:t>прицелните</a:t>
            </a:r>
            <a:r>
              <a:rPr lang="ru-RU" dirty="0"/>
              <a:t> </a:t>
            </a:r>
            <a:r>
              <a:rPr lang="ru-RU" dirty="0" err="1"/>
              <a:t>стойности</a:t>
            </a:r>
            <a:r>
              <a:rPr lang="ru-RU" dirty="0"/>
              <a:t> по чл. 170, ал. 3 и чл. 171, ал. 3 за HbA1c, LDL-</a:t>
            </a:r>
            <a:r>
              <a:rPr lang="ru-RU" dirty="0" err="1"/>
              <a:t>холестерол</a:t>
            </a:r>
            <a:r>
              <a:rPr lang="ru-RU" dirty="0"/>
              <a:t> и </a:t>
            </a:r>
            <a:r>
              <a:rPr lang="ru-RU" dirty="0" err="1"/>
              <a:t>артериално</a:t>
            </a:r>
            <a:r>
              <a:rPr lang="ru-RU" dirty="0"/>
              <a:t> </a:t>
            </a:r>
            <a:r>
              <a:rPr lang="ru-RU" dirty="0" err="1"/>
              <a:t>налягане</a:t>
            </a:r>
            <a:r>
              <a:rPr lang="ru-RU" dirty="0"/>
              <a:t>, </a:t>
            </a:r>
            <a:r>
              <a:rPr lang="ru-RU" dirty="0" err="1"/>
              <a:t>ако</a:t>
            </a:r>
            <a:r>
              <a:rPr lang="ru-RU" dirty="0"/>
              <a:t> </a:t>
            </a:r>
            <a:r>
              <a:rPr lang="ru-RU" dirty="0" err="1"/>
              <a:t>са</a:t>
            </a:r>
            <a:r>
              <a:rPr lang="ru-RU" dirty="0"/>
              <a:t> </a:t>
            </a:r>
            <a:r>
              <a:rPr lang="ru-RU" dirty="0" err="1"/>
              <a:t>предприети</a:t>
            </a:r>
            <a:r>
              <a:rPr lang="ru-RU" dirty="0"/>
              <a:t> мерки за </a:t>
            </a:r>
            <a:r>
              <a:rPr lang="ru-RU" dirty="0" err="1"/>
              <a:t>подобряване</a:t>
            </a:r>
            <a:r>
              <a:rPr lang="ru-RU" dirty="0"/>
              <a:t> на </a:t>
            </a:r>
            <a:r>
              <a:rPr lang="ru-RU" dirty="0" err="1"/>
              <a:t>контрола</a:t>
            </a:r>
            <a:r>
              <a:rPr lang="ru-RU" dirty="0"/>
              <a:t>, </a:t>
            </a:r>
            <a:r>
              <a:rPr lang="ru-RU" b="1" dirty="0" err="1"/>
              <a:t>като</a:t>
            </a:r>
            <a:r>
              <a:rPr lang="ru-RU" b="1" dirty="0"/>
              <a:t>: </a:t>
            </a:r>
            <a:r>
              <a:rPr lang="ru-RU" b="1" dirty="0" err="1"/>
              <a:t>препоръки</a:t>
            </a:r>
            <a:r>
              <a:rPr lang="ru-RU" b="1" dirty="0"/>
              <a:t> за </a:t>
            </a:r>
            <a:r>
              <a:rPr lang="ru-RU" b="1" dirty="0" err="1"/>
              <a:t>хигиенно-диетичен</a:t>
            </a:r>
            <a:r>
              <a:rPr lang="ru-RU" b="1" dirty="0"/>
              <a:t> режим, </a:t>
            </a:r>
            <a:r>
              <a:rPr lang="ru-RU" b="1" dirty="0" err="1"/>
              <a:t>промяна</a:t>
            </a:r>
            <a:r>
              <a:rPr lang="ru-RU" b="1" dirty="0"/>
              <a:t> в </a:t>
            </a:r>
            <a:r>
              <a:rPr lang="ru-RU" b="1" dirty="0" err="1"/>
              <a:t>терапията</a:t>
            </a:r>
            <a:r>
              <a:rPr lang="ru-RU" b="1" dirty="0"/>
              <a:t>, </a:t>
            </a:r>
            <a:r>
              <a:rPr lang="ru-RU" b="1" dirty="0" err="1"/>
              <a:t>консултация</a:t>
            </a:r>
            <a:r>
              <a:rPr lang="ru-RU" b="1" dirty="0"/>
              <a:t> </a:t>
            </a:r>
            <a:r>
              <a:rPr lang="ru-RU" b="1" dirty="0" err="1"/>
              <a:t>със</a:t>
            </a:r>
            <a:r>
              <a:rPr lang="ru-RU" b="1" dirty="0"/>
              <a:t> специалист или </a:t>
            </a:r>
            <a:r>
              <a:rPr lang="ru-RU" b="1" dirty="0" err="1"/>
              <a:t>други</a:t>
            </a:r>
            <a:r>
              <a:rPr lang="ru-RU" b="1" dirty="0"/>
              <a:t>, </a:t>
            </a:r>
            <a:r>
              <a:rPr lang="ru-RU" b="1" dirty="0" err="1"/>
              <a:t>управителят</a:t>
            </a:r>
            <a:r>
              <a:rPr lang="ru-RU" b="1" dirty="0"/>
              <a:t> на НЗОК, </a:t>
            </a:r>
            <a:r>
              <a:rPr lang="ru-RU" b="1" dirty="0" err="1"/>
              <a:t>съответно</a:t>
            </a:r>
            <a:r>
              <a:rPr lang="ru-RU" b="1" dirty="0"/>
              <a:t> </a:t>
            </a:r>
            <a:r>
              <a:rPr lang="ru-RU" b="1" dirty="0" err="1"/>
              <a:t>директорът</a:t>
            </a:r>
            <a:r>
              <a:rPr lang="ru-RU" b="1" dirty="0"/>
              <a:t> на РЗОК, не </a:t>
            </a:r>
            <a:r>
              <a:rPr lang="ru-RU" b="1" dirty="0" err="1"/>
              <a:t>налага</a:t>
            </a:r>
            <a:r>
              <a:rPr lang="ru-RU" b="1" dirty="0"/>
              <a:t> санкция по ал. 1, т. 1.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88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 smtClean="0"/>
              <a:t>ВЪПРОС:</a:t>
            </a:r>
            <a:r>
              <a:rPr lang="bg-BG" dirty="0" smtClean="0"/>
              <a:t> При издаване на рецептурна бланка с дублиран номер може ли да бъда санкциониран?</a:t>
            </a:r>
            <a:endParaRPr lang="en-US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Чл.43:   </a:t>
            </a:r>
            <a:r>
              <a:rPr lang="ru-RU" b="1" dirty="0" smtClean="0">
                <a:solidFill>
                  <a:srgbClr val="FF0000"/>
                </a:solidFill>
              </a:rPr>
              <a:t>НЕ!</a:t>
            </a:r>
          </a:p>
          <a:p>
            <a:r>
              <a:rPr lang="ru-RU" dirty="0" err="1" smtClean="0"/>
              <a:t>Издаването</a:t>
            </a:r>
            <a:r>
              <a:rPr lang="ru-RU" dirty="0" smtClean="0"/>
              <a:t> </a:t>
            </a:r>
            <a:r>
              <a:rPr lang="ru-RU" dirty="0"/>
              <a:t>на </a:t>
            </a:r>
            <a:r>
              <a:rPr lang="ru-RU" dirty="0" err="1"/>
              <a:t>рецептурна</a:t>
            </a:r>
            <a:r>
              <a:rPr lang="ru-RU" dirty="0"/>
              <a:t> бланка с номер, </a:t>
            </a:r>
            <a:r>
              <a:rPr lang="ru-RU" dirty="0" err="1"/>
              <a:t>еднакъв</a:t>
            </a:r>
            <a:r>
              <a:rPr lang="ru-RU" dirty="0"/>
              <a:t> с номера на друга </a:t>
            </a:r>
            <a:r>
              <a:rPr lang="ru-RU" dirty="0" err="1"/>
              <a:t>издадена</a:t>
            </a:r>
            <a:r>
              <a:rPr lang="ru-RU" dirty="0"/>
              <a:t> </a:t>
            </a:r>
            <a:r>
              <a:rPr lang="ru-RU" dirty="0" err="1"/>
              <a:t>рецептурна</a:t>
            </a:r>
            <a:r>
              <a:rPr lang="ru-RU" dirty="0"/>
              <a:t> бланка, се </a:t>
            </a:r>
            <a:r>
              <a:rPr lang="ru-RU" dirty="0" err="1"/>
              <a:t>счита</a:t>
            </a:r>
            <a:r>
              <a:rPr lang="ru-RU" dirty="0"/>
              <a:t> за </a:t>
            </a:r>
            <a:r>
              <a:rPr lang="ru-RU" dirty="0" err="1"/>
              <a:t>техническа</a:t>
            </a:r>
            <a:r>
              <a:rPr lang="ru-RU" dirty="0"/>
              <a:t> грешка </a:t>
            </a:r>
            <a:r>
              <a:rPr lang="ru-RU" b="1" dirty="0">
                <a:solidFill>
                  <a:srgbClr val="FF0000"/>
                </a:solidFill>
              </a:rPr>
              <a:t>и не е основание за </a:t>
            </a:r>
            <a:r>
              <a:rPr lang="ru-RU" b="1" dirty="0" err="1">
                <a:solidFill>
                  <a:srgbClr val="FF0000"/>
                </a:solidFill>
              </a:rPr>
              <a:t>налагане</a:t>
            </a:r>
            <a:r>
              <a:rPr lang="ru-RU" b="1" dirty="0">
                <a:solidFill>
                  <a:srgbClr val="FF0000"/>
                </a:solidFill>
              </a:rPr>
              <a:t> на санкция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2902" y="3436028"/>
            <a:ext cx="4855336" cy="2593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495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g-BG" b="1" dirty="0" smtClean="0"/>
              <a:t>Въпрос</a:t>
            </a:r>
            <a:r>
              <a:rPr lang="bg-BG" dirty="0" smtClean="0"/>
              <a:t>: Ако отчетния период подам нов отчет, ще се зачете ли?</a:t>
            </a:r>
            <a:endParaRPr lang="en-US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b="1" dirty="0" smtClean="0"/>
              <a:t>Чл. 206 </a:t>
            </a:r>
            <a:r>
              <a:rPr lang="bg-BG" b="1" dirty="0" smtClean="0">
                <a:solidFill>
                  <a:srgbClr val="FF0000"/>
                </a:solidFill>
              </a:rPr>
              <a:t>ДА!</a:t>
            </a:r>
          </a:p>
          <a:p>
            <a:r>
              <a:rPr lang="en-US" b="1" dirty="0" smtClean="0"/>
              <a:t>(8</a:t>
            </a:r>
            <a:r>
              <a:rPr lang="en-US" b="1" dirty="0"/>
              <a:t>) </a:t>
            </a:r>
            <a:r>
              <a:rPr lang="ru-RU" b="1" dirty="0"/>
              <a:t>В </a:t>
            </a:r>
            <a:r>
              <a:rPr lang="ru-RU" b="1" dirty="0" err="1"/>
              <a:t>информационната</a:t>
            </a:r>
            <a:r>
              <a:rPr lang="ru-RU" b="1" dirty="0"/>
              <a:t> система на НЗОК </a:t>
            </a:r>
            <a:r>
              <a:rPr lang="ru-RU" b="1" dirty="0">
                <a:solidFill>
                  <a:srgbClr val="FF0000"/>
                </a:solidFill>
              </a:rPr>
              <a:t>се </a:t>
            </a:r>
            <a:r>
              <a:rPr lang="ru-RU" b="1" dirty="0" err="1">
                <a:solidFill>
                  <a:srgbClr val="FF0000"/>
                </a:solidFill>
              </a:rPr>
              <a:t>обработва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последният</a:t>
            </a:r>
            <a:r>
              <a:rPr lang="ru-RU" b="1" dirty="0">
                <a:solidFill>
                  <a:srgbClr val="FF0000"/>
                </a:solidFill>
              </a:rPr>
              <a:t>, </a:t>
            </a:r>
            <a:r>
              <a:rPr lang="ru-RU" b="1" dirty="0" err="1">
                <a:solidFill>
                  <a:srgbClr val="FF0000"/>
                </a:solidFill>
              </a:rPr>
              <a:t>подаден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/>
              <a:t>в </a:t>
            </a:r>
            <a:r>
              <a:rPr lang="ru-RU" b="1" dirty="0" err="1"/>
              <a:t>сроковете</a:t>
            </a:r>
            <a:r>
              <a:rPr lang="ru-RU" b="1" dirty="0"/>
              <a:t> по ал. 5, отчет с </a:t>
            </a:r>
            <a:r>
              <a:rPr lang="ru-RU" b="1" dirty="0" err="1"/>
              <a:t>коректни</a:t>
            </a:r>
            <a:r>
              <a:rPr lang="ru-RU" b="1" dirty="0"/>
              <a:t> </a:t>
            </a:r>
            <a:r>
              <a:rPr lang="ru-RU" b="1" dirty="0" err="1"/>
              <a:t>данни</a:t>
            </a:r>
            <a:r>
              <a:rPr lang="ru-RU" b="1" dirty="0"/>
              <a:t>.</a:t>
            </a:r>
            <a:endParaRPr lang="en-US" b="1" dirty="0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1" y="3633451"/>
            <a:ext cx="4816698" cy="2396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103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g-BG" b="1" dirty="0" smtClean="0"/>
              <a:t>Въпрос</a:t>
            </a:r>
            <a:r>
              <a:rPr lang="bg-BG" dirty="0" smtClean="0"/>
              <a:t>: Мога ли да подавам по електронен път форми за избор/</a:t>
            </a:r>
            <a:r>
              <a:rPr lang="bg-BG" dirty="0" err="1" smtClean="0"/>
              <a:t>преизбор</a:t>
            </a:r>
            <a:r>
              <a:rPr lang="bg-BG" dirty="0" smtClean="0"/>
              <a:t>?</a:t>
            </a:r>
            <a:endParaRPr lang="en-US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(2) </a:t>
            </a:r>
            <a:r>
              <a:rPr lang="ru-RU" dirty="0"/>
              <a:t>При </a:t>
            </a:r>
            <a:r>
              <a:rPr lang="ru-RU" dirty="0" err="1"/>
              <a:t>предоставяне</a:t>
            </a:r>
            <a:r>
              <a:rPr lang="ru-RU" dirty="0"/>
              <a:t> на </a:t>
            </a:r>
            <a:r>
              <a:rPr lang="ru-RU" dirty="0" err="1"/>
              <a:t>регистрационни</a:t>
            </a:r>
            <a:r>
              <a:rPr lang="ru-RU" dirty="0"/>
              <a:t> </a:t>
            </a:r>
            <a:r>
              <a:rPr lang="ru-RU" dirty="0" err="1"/>
              <a:t>форми</a:t>
            </a:r>
            <a:r>
              <a:rPr lang="ru-RU" dirty="0"/>
              <a:t> за </a:t>
            </a:r>
            <a:r>
              <a:rPr lang="ru-RU" dirty="0" err="1"/>
              <a:t>избор</a:t>
            </a:r>
            <a:r>
              <a:rPr lang="ru-RU" dirty="0"/>
              <a:t> на ОПЛ </a:t>
            </a:r>
            <a:r>
              <a:rPr lang="ru-RU" dirty="0" err="1"/>
              <a:t>формите</a:t>
            </a:r>
            <a:r>
              <a:rPr lang="ru-RU" dirty="0"/>
              <a:t> </a:t>
            </a:r>
            <a:r>
              <a:rPr lang="ru-RU" dirty="0" err="1"/>
              <a:t>могат</a:t>
            </a:r>
            <a:r>
              <a:rPr lang="ru-RU" dirty="0"/>
              <a:t> да се предоставят </a:t>
            </a:r>
            <a:r>
              <a:rPr lang="ru-RU" b="1" dirty="0" err="1"/>
              <a:t>сканирани</a:t>
            </a:r>
            <a:r>
              <a:rPr lang="ru-RU" b="1" dirty="0"/>
              <a:t>, </a:t>
            </a:r>
            <a:r>
              <a:rPr lang="ru-RU" b="1" dirty="0" err="1"/>
              <a:t>подписани</a:t>
            </a:r>
            <a:r>
              <a:rPr lang="ru-RU" b="1" dirty="0"/>
              <a:t> с </a:t>
            </a:r>
            <a:r>
              <a:rPr lang="ru-RU" b="1" dirty="0" err="1"/>
              <a:t>електронен</a:t>
            </a:r>
            <a:r>
              <a:rPr lang="ru-RU" b="1" dirty="0"/>
              <a:t> </a:t>
            </a:r>
            <a:r>
              <a:rPr lang="ru-RU" b="1" dirty="0" err="1"/>
              <a:t>подпис</a:t>
            </a:r>
            <a:r>
              <a:rPr lang="ru-RU" b="1" dirty="0"/>
              <a:t> от ОПЛ </a:t>
            </a:r>
            <a:r>
              <a:rPr lang="ru-RU" b="1" dirty="0" err="1"/>
              <a:t>през</a:t>
            </a:r>
            <a:r>
              <a:rPr lang="ru-RU" b="1" dirty="0"/>
              <a:t> портала на НЗОК. </a:t>
            </a:r>
            <a:r>
              <a:rPr lang="ru-RU" dirty="0" err="1"/>
              <a:t>Размерът</a:t>
            </a:r>
            <a:r>
              <a:rPr lang="ru-RU" dirty="0"/>
              <a:t> на файла на </a:t>
            </a:r>
            <a:r>
              <a:rPr lang="ru-RU" dirty="0" err="1"/>
              <a:t>предоставените</a:t>
            </a:r>
            <a:r>
              <a:rPr lang="ru-RU" dirty="0"/>
              <a:t> по </a:t>
            </a:r>
            <a:r>
              <a:rPr lang="ru-RU" dirty="0" err="1"/>
              <a:t>този</a:t>
            </a:r>
            <a:r>
              <a:rPr lang="ru-RU" dirty="0"/>
              <a:t> начин </a:t>
            </a:r>
            <a:r>
              <a:rPr lang="ru-RU" dirty="0" err="1"/>
              <a:t>форми</a:t>
            </a:r>
            <a:r>
              <a:rPr lang="ru-RU" dirty="0"/>
              <a:t> не </a:t>
            </a:r>
            <a:r>
              <a:rPr lang="ru-RU" dirty="0" err="1"/>
              <a:t>може</a:t>
            </a:r>
            <a:r>
              <a:rPr lang="ru-RU" dirty="0"/>
              <a:t> да </a:t>
            </a:r>
            <a:r>
              <a:rPr lang="ru-RU" dirty="0" err="1"/>
              <a:t>надхвърля</a:t>
            </a:r>
            <a:r>
              <a:rPr lang="ru-RU" dirty="0"/>
              <a:t> 15 МБ.</a:t>
            </a:r>
          </a:p>
          <a:p>
            <a:r>
              <a:rPr lang="en-US" dirty="0"/>
              <a:t>(3) </a:t>
            </a:r>
            <a:r>
              <a:rPr lang="ru-RU" dirty="0"/>
              <a:t>В </a:t>
            </a:r>
            <a:r>
              <a:rPr lang="ru-RU" dirty="0" err="1"/>
              <a:t>случаите</a:t>
            </a:r>
            <a:r>
              <a:rPr lang="ru-RU" dirty="0"/>
              <a:t> по ал. 2 </a:t>
            </a:r>
            <a:r>
              <a:rPr lang="ru-RU" dirty="0" err="1"/>
              <a:t>първите</a:t>
            </a:r>
            <a:r>
              <a:rPr lang="ru-RU" dirty="0"/>
              <a:t> </a:t>
            </a:r>
            <a:r>
              <a:rPr lang="ru-RU" dirty="0" err="1"/>
              <a:t>екземпляри</a:t>
            </a:r>
            <a:r>
              <a:rPr lang="ru-RU" dirty="0"/>
              <a:t> на </a:t>
            </a:r>
            <a:r>
              <a:rPr lang="ru-RU" dirty="0" err="1"/>
              <a:t>хартиен</a:t>
            </a:r>
            <a:r>
              <a:rPr lang="ru-RU" dirty="0"/>
              <a:t> </a:t>
            </a:r>
            <a:r>
              <a:rPr lang="ru-RU" dirty="0" err="1"/>
              <a:t>носител</a:t>
            </a:r>
            <a:r>
              <a:rPr lang="ru-RU" dirty="0"/>
              <a:t> се предоставят в РЗОК в </a:t>
            </a:r>
            <a:r>
              <a:rPr lang="ru-RU" b="1" dirty="0">
                <a:solidFill>
                  <a:srgbClr val="FF0000"/>
                </a:solidFill>
              </a:rPr>
              <a:t>срок до 20-о число на </a:t>
            </a:r>
            <a:r>
              <a:rPr lang="ru-RU" b="1" dirty="0" err="1">
                <a:solidFill>
                  <a:srgbClr val="FF0000"/>
                </a:solidFill>
              </a:rPr>
              <a:t>месеца</a:t>
            </a:r>
            <a:r>
              <a:rPr lang="ru-RU" b="1" dirty="0">
                <a:solidFill>
                  <a:srgbClr val="FF0000"/>
                </a:solidFill>
              </a:rPr>
              <a:t>, </a:t>
            </a:r>
            <a:r>
              <a:rPr lang="ru-RU" b="1" dirty="0" err="1">
                <a:solidFill>
                  <a:srgbClr val="FF0000"/>
                </a:solidFill>
              </a:rPr>
              <a:t>следващ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отчетния</a:t>
            </a:r>
            <a:r>
              <a:rPr lang="ru-RU" b="1" dirty="0">
                <a:solidFill>
                  <a:srgbClr val="FF0000"/>
                </a:solidFill>
              </a:rPr>
              <a:t>.</a:t>
            </a:r>
          </a:p>
          <a:p>
            <a:endParaRPr lang="en-US" dirty="0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2749" y="4284439"/>
            <a:ext cx="5422005" cy="2090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152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756133"/>
          </a:xfrm>
        </p:spPr>
        <p:txBody>
          <a:bodyPr>
            <a:normAutofit fontScale="90000"/>
          </a:bodyPr>
          <a:lstStyle/>
          <a:p>
            <a:pPr algn="ctr"/>
            <a:r>
              <a:rPr lang="bg-BG" b="1" dirty="0" smtClean="0"/>
              <a:t>Въпрос</a:t>
            </a:r>
            <a:r>
              <a:rPr lang="bg-BG" dirty="0" smtClean="0"/>
              <a:t>: Трябва ли ежемесечно да представям удостоверителен документ за чужденци? </a:t>
            </a:r>
            <a:endParaRPr lang="en-US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bg-BG" smtClean="0"/>
              <a:t>Чл.207 </a:t>
            </a:r>
          </a:p>
          <a:p>
            <a:r>
              <a:rPr lang="en-US" smtClean="0"/>
              <a:t>5</a:t>
            </a:r>
            <a:r>
              <a:rPr lang="en-US" dirty="0"/>
              <a:t>) </a:t>
            </a:r>
            <a:r>
              <a:rPr lang="ru-RU" dirty="0" err="1"/>
              <a:t>Изпълнителите</a:t>
            </a:r>
            <a:r>
              <a:rPr lang="ru-RU" dirty="0"/>
              <a:t> на ПИМП и СИМП предоставят в РЗОК копия (</a:t>
            </a:r>
            <a:r>
              <a:rPr lang="ru-RU" dirty="0" err="1"/>
              <a:t>хартиени</a:t>
            </a:r>
            <a:r>
              <a:rPr lang="ru-RU" dirty="0"/>
              <a:t> или </a:t>
            </a:r>
            <a:r>
              <a:rPr lang="ru-RU" dirty="0" err="1"/>
              <a:t>електронни</a:t>
            </a:r>
            <a:r>
              <a:rPr lang="ru-RU" dirty="0"/>
              <a:t>) от </a:t>
            </a:r>
            <a:r>
              <a:rPr lang="ru-RU" b="1" dirty="0" err="1"/>
              <a:t>удостоверителните</a:t>
            </a:r>
            <a:r>
              <a:rPr lang="ru-RU" b="1" dirty="0"/>
              <a:t> </a:t>
            </a:r>
            <a:r>
              <a:rPr lang="ru-RU" b="1" dirty="0" err="1"/>
              <a:t>документи</a:t>
            </a:r>
            <a:r>
              <a:rPr lang="ru-RU" b="1" dirty="0"/>
              <a:t> за право на </a:t>
            </a:r>
            <a:r>
              <a:rPr lang="ru-RU" b="1" dirty="0" err="1"/>
              <a:t>обезщетения</a:t>
            </a:r>
            <a:r>
              <a:rPr lang="ru-RU" b="1" dirty="0"/>
              <a:t> </a:t>
            </a:r>
            <a:r>
              <a:rPr lang="ru-RU" dirty="0"/>
              <a:t>в натура в случай на </a:t>
            </a:r>
            <a:r>
              <a:rPr lang="ru-RU" dirty="0" err="1"/>
              <a:t>болест</a:t>
            </a:r>
            <a:r>
              <a:rPr lang="ru-RU" dirty="0"/>
              <a:t>, </a:t>
            </a:r>
            <a:r>
              <a:rPr lang="ru-RU" dirty="0" err="1"/>
              <a:t>майчинство</a:t>
            </a:r>
            <a:r>
              <a:rPr lang="ru-RU" dirty="0"/>
              <a:t>, </a:t>
            </a:r>
            <a:r>
              <a:rPr lang="ru-RU" dirty="0" err="1"/>
              <a:t>трудови</a:t>
            </a:r>
            <a:r>
              <a:rPr lang="ru-RU" dirty="0"/>
              <a:t> </a:t>
            </a:r>
            <a:r>
              <a:rPr lang="ru-RU" dirty="0" err="1"/>
              <a:t>злополуки</a:t>
            </a:r>
            <a:r>
              <a:rPr lang="ru-RU" dirty="0"/>
              <a:t> или </a:t>
            </a:r>
            <a:r>
              <a:rPr lang="ru-RU" dirty="0" err="1"/>
              <a:t>професионални</a:t>
            </a:r>
            <a:r>
              <a:rPr lang="ru-RU" dirty="0"/>
              <a:t> </a:t>
            </a:r>
            <a:r>
              <a:rPr lang="ru-RU" dirty="0" err="1"/>
              <a:t>заболявания</a:t>
            </a:r>
            <a:r>
              <a:rPr lang="ru-RU" dirty="0"/>
              <a:t> и </a:t>
            </a:r>
            <a:r>
              <a:rPr lang="ru-RU" b="1" dirty="0"/>
              <a:t>декларации </a:t>
            </a:r>
            <a:r>
              <a:rPr lang="ru-RU" dirty="0"/>
              <a:t>при </a:t>
            </a:r>
            <a:r>
              <a:rPr lang="ru-RU" dirty="0" err="1"/>
              <a:t>ползване</a:t>
            </a:r>
            <a:r>
              <a:rPr lang="ru-RU" dirty="0"/>
              <a:t> от </a:t>
            </a:r>
            <a:r>
              <a:rPr lang="ru-RU" dirty="0" err="1"/>
              <a:t>осигурени</a:t>
            </a:r>
            <a:r>
              <a:rPr lang="ru-RU" dirty="0"/>
              <a:t> лица на права на спешна и неотложна </a:t>
            </a:r>
            <a:r>
              <a:rPr lang="ru-RU" dirty="0" err="1"/>
              <a:t>помощ</a:t>
            </a:r>
            <a:r>
              <a:rPr lang="ru-RU" dirty="0"/>
              <a:t> от пакета на НЗОК </a:t>
            </a:r>
            <a:r>
              <a:rPr lang="ru-RU" b="1" dirty="0" err="1"/>
              <a:t>срещу</a:t>
            </a:r>
            <a:r>
              <a:rPr lang="ru-RU" b="1" dirty="0"/>
              <a:t> </a:t>
            </a:r>
            <a:r>
              <a:rPr lang="ru-RU" b="1" dirty="0" err="1"/>
              <a:t>представена</a:t>
            </a:r>
            <a:r>
              <a:rPr lang="ru-RU" b="1" dirty="0"/>
              <a:t> ЕЗОК </a:t>
            </a:r>
            <a:r>
              <a:rPr lang="ru-RU" dirty="0"/>
              <a:t>или </a:t>
            </a:r>
            <a:r>
              <a:rPr lang="ru-RU" b="1" dirty="0"/>
              <a:t>удостоверение</a:t>
            </a:r>
            <a:r>
              <a:rPr lang="ru-RU" dirty="0"/>
              <a:t>, временно </a:t>
            </a:r>
            <a:r>
              <a:rPr lang="ru-RU" dirty="0" err="1"/>
              <a:t>заместващо</a:t>
            </a:r>
            <a:r>
              <a:rPr lang="ru-RU" dirty="0"/>
              <a:t> ЕЗОК, </a:t>
            </a:r>
            <a:r>
              <a:rPr lang="ru-RU" dirty="0" err="1"/>
              <a:t>най-късно</a:t>
            </a:r>
            <a:r>
              <a:rPr lang="ru-RU" dirty="0"/>
              <a:t> </a:t>
            </a:r>
            <a:r>
              <a:rPr lang="ru-RU" b="1" dirty="0"/>
              <a:t>до </a:t>
            </a:r>
            <a:r>
              <a:rPr lang="ru-RU" b="1" dirty="0" err="1"/>
              <a:t>четвъртия</a:t>
            </a:r>
            <a:r>
              <a:rPr lang="ru-RU" b="1" dirty="0"/>
              <a:t> </a:t>
            </a:r>
            <a:r>
              <a:rPr lang="ru-RU" b="1" dirty="0" err="1"/>
              <a:t>работен</a:t>
            </a:r>
            <a:r>
              <a:rPr lang="ru-RU" b="1" dirty="0"/>
              <a:t> </a:t>
            </a:r>
            <a:r>
              <a:rPr lang="ru-RU" dirty="0" err="1"/>
              <a:t>ден</a:t>
            </a:r>
            <a:r>
              <a:rPr lang="ru-RU" b="1" i="1" dirty="0"/>
              <a:t> </a:t>
            </a:r>
            <a:r>
              <a:rPr lang="ru-RU" dirty="0"/>
              <a:t>на </a:t>
            </a:r>
            <a:r>
              <a:rPr lang="ru-RU" dirty="0" err="1"/>
              <a:t>месеца</a:t>
            </a:r>
            <a:r>
              <a:rPr lang="ru-RU" dirty="0"/>
              <a:t>, </a:t>
            </a:r>
            <a:r>
              <a:rPr lang="ru-RU" dirty="0" err="1"/>
              <a:t>следващ</a:t>
            </a:r>
            <a:r>
              <a:rPr lang="ru-RU" dirty="0"/>
              <a:t> </a:t>
            </a:r>
            <a:r>
              <a:rPr lang="ru-RU" dirty="0" err="1"/>
              <a:t>отчетния</a:t>
            </a:r>
            <a:r>
              <a:rPr lang="ru-RU" dirty="0"/>
              <a:t>, в </a:t>
            </a:r>
            <a:r>
              <a:rPr lang="ru-RU" dirty="0" err="1"/>
              <a:t>случаите</a:t>
            </a:r>
            <a:r>
              <a:rPr lang="ru-RU" dirty="0"/>
              <a:t>, </a:t>
            </a:r>
            <a:r>
              <a:rPr lang="ru-RU" dirty="0" err="1"/>
              <a:t>когато</a:t>
            </a:r>
            <a:r>
              <a:rPr lang="ru-RU" dirty="0"/>
              <a:t> </a:t>
            </a:r>
            <a:r>
              <a:rPr lang="ru-RU" dirty="0" err="1"/>
              <a:t>отчитат</a:t>
            </a:r>
            <a:r>
              <a:rPr lang="ru-RU" dirty="0"/>
              <a:t> </a:t>
            </a:r>
            <a:r>
              <a:rPr lang="ru-RU" dirty="0" err="1"/>
              <a:t>такава</a:t>
            </a:r>
            <a:r>
              <a:rPr lang="ru-RU" dirty="0"/>
              <a:t> </a:t>
            </a:r>
            <a:r>
              <a:rPr lang="ru-RU" dirty="0" err="1"/>
              <a:t>дейност</a:t>
            </a:r>
            <a:r>
              <a:rPr lang="ru-RU" dirty="0"/>
              <a:t>. </a:t>
            </a:r>
          </a:p>
          <a:p>
            <a:r>
              <a:rPr lang="en-US" dirty="0">
                <a:solidFill>
                  <a:srgbClr val="FF0000"/>
                </a:solidFill>
              </a:rPr>
              <a:t>(6</a:t>
            </a:r>
            <a:r>
              <a:rPr lang="en-US" b="1" dirty="0">
                <a:solidFill>
                  <a:srgbClr val="FF0000"/>
                </a:solidFill>
              </a:rPr>
              <a:t>) </a:t>
            </a:r>
            <a:r>
              <a:rPr lang="ru-RU" b="1" dirty="0" err="1">
                <a:solidFill>
                  <a:srgbClr val="FF0000"/>
                </a:solidFill>
              </a:rPr>
              <a:t>Удостоверителните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документи</a:t>
            </a:r>
            <a:r>
              <a:rPr lang="ru-RU" b="1" dirty="0">
                <a:solidFill>
                  <a:srgbClr val="FF0000"/>
                </a:solidFill>
              </a:rPr>
              <a:t> по ал. 5 на </a:t>
            </a:r>
            <a:r>
              <a:rPr lang="ru-RU" b="1" dirty="0" err="1">
                <a:solidFill>
                  <a:srgbClr val="FF0000"/>
                </a:solidFill>
              </a:rPr>
              <a:t>лицата</a:t>
            </a:r>
            <a:r>
              <a:rPr lang="ru-RU" b="1" dirty="0">
                <a:solidFill>
                  <a:srgbClr val="FF0000"/>
                </a:solidFill>
              </a:rPr>
              <a:t>, </a:t>
            </a:r>
            <a:r>
              <a:rPr lang="ru-RU" b="1" dirty="0" err="1">
                <a:solidFill>
                  <a:srgbClr val="FF0000"/>
                </a:solidFill>
              </a:rPr>
              <a:t>осъществили</a:t>
            </a:r>
            <a:r>
              <a:rPr lang="ru-RU" b="1" dirty="0">
                <a:solidFill>
                  <a:srgbClr val="FF0000"/>
                </a:solidFill>
              </a:rPr>
              <a:t> право на </a:t>
            </a:r>
            <a:r>
              <a:rPr lang="ru-RU" b="1" dirty="0" err="1">
                <a:solidFill>
                  <a:srgbClr val="FF0000"/>
                </a:solidFill>
              </a:rPr>
              <a:t>избор</a:t>
            </a:r>
            <a:r>
              <a:rPr lang="ru-RU" b="1" dirty="0">
                <a:solidFill>
                  <a:srgbClr val="FF0000"/>
                </a:solidFill>
              </a:rPr>
              <a:t> на </a:t>
            </a:r>
            <a:r>
              <a:rPr lang="ru-RU" b="1" dirty="0" err="1">
                <a:solidFill>
                  <a:srgbClr val="FF0000"/>
                </a:solidFill>
              </a:rPr>
              <a:t>изпълнител</a:t>
            </a:r>
            <a:r>
              <a:rPr lang="ru-RU" b="1" dirty="0">
                <a:solidFill>
                  <a:srgbClr val="FF0000"/>
                </a:solidFill>
              </a:rPr>
              <a:t> на ПИМП, се предоставят </a:t>
            </a:r>
            <a:r>
              <a:rPr lang="ru-RU" b="1" dirty="0" err="1">
                <a:solidFill>
                  <a:srgbClr val="FF0000"/>
                </a:solidFill>
              </a:rPr>
              <a:t>еднократно</a:t>
            </a:r>
            <a:r>
              <a:rPr lang="ru-RU" b="1" dirty="0">
                <a:solidFill>
                  <a:srgbClr val="FF0000"/>
                </a:solidFill>
              </a:rPr>
              <a:t> при </a:t>
            </a:r>
            <a:r>
              <a:rPr lang="ru-RU" b="1" dirty="0" err="1">
                <a:solidFill>
                  <a:srgbClr val="FF0000"/>
                </a:solidFill>
              </a:rPr>
              <a:t>отчитане</a:t>
            </a:r>
            <a:r>
              <a:rPr lang="ru-RU" b="1" dirty="0">
                <a:solidFill>
                  <a:srgbClr val="FF0000"/>
                </a:solidFill>
              </a:rPr>
              <a:t> на </a:t>
            </a:r>
            <a:r>
              <a:rPr lang="ru-RU" b="1" dirty="0" err="1">
                <a:solidFill>
                  <a:srgbClr val="FF0000"/>
                </a:solidFill>
              </a:rPr>
              <a:t>първоначалния</a:t>
            </a:r>
            <a:r>
              <a:rPr lang="ru-RU" b="1" dirty="0">
                <a:solidFill>
                  <a:srgbClr val="FF0000"/>
                </a:solidFill>
              </a:rPr>
              <a:t> или </a:t>
            </a:r>
            <a:r>
              <a:rPr lang="ru-RU" b="1" dirty="0" err="1">
                <a:solidFill>
                  <a:srgbClr val="FF0000"/>
                </a:solidFill>
              </a:rPr>
              <a:t>постоянния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избор</a:t>
            </a:r>
            <a:r>
              <a:rPr lang="ru-RU" b="1" dirty="0">
                <a:solidFill>
                  <a:srgbClr val="FF0000"/>
                </a:solidFill>
              </a:rPr>
              <a:t> или при </a:t>
            </a:r>
            <a:r>
              <a:rPr lang="ru-RU" b="1" dirty="0" err="1">
                <a:solidFill>
                  <a:srgbClr val="FF0000"/>
                </a:solidFill>
              </a:rPr>
              <a:t>промяна</a:t>
            </a:r>
            <a:r>
              <a:rPr lang="ru-RU" b="1" dirty="0">
                <a:solidFill>
                  <a:srgbClr val="FF0000"/>
                </a:solidFill>
              </a:rPr>
              <a:t> на </a:t>
            </a:r>
            <a:r>
              <a:rPr lang="ru-RU" b="1" dirty="0" err="1">
                <a:solidFill>
                  <a:srgbClr val="FF0000"/>
                </a:solidFill>
              </a:rPr>
              <a:t>удостоверителен</a:t>
            </a:r>
            <a:r>
              <a:rPr lang="ru-RU" b="1" dirty="0">
                <a:solidFill>
                  <a:srgbClr val="FF0000"/>
                </a:solidFill>
              </a:rPr>
              <a:t> документ.</a:t>
            </a:r>
          </a:p>
          <a:p>
            <a:r>
              <a:rPr lang="en-US" dirty="0"/>
              <a:t>(7) </a:t>
            </a:r>
            <a:r>
              <a:rPr lang="ru-RU" dirty="0" err="1"/>
              <a:t>Лечебното</a:t>
            </a:r>
            <a:r>
              <a:rPr lang="ru-RU" dirty="0"/>
              <a:t> заведение, </a:t>
            </a:r>
            <a:r>
              <a:rPr lang="ru-RU" dirty="0" err="1"/>
              <a:t>изпълнител</a:t>
            </a:r>
            <a:r>
              <a:rPr lang="ru-RU" dirty="0"/>
              <a:t> на ПИМП или СИМП, </a:t>
            </a:r>
            <a:r>
              <a:rPr lang="ru-RU" dirty="0" err="1"/>
              <a:t>представя</a:t>
            </a:r>
            <a:r>
              <a:rPr lang="ru-RU" dirty="0"/>
              <a:t> </a:t>
            </a:r>
            <a:r>
              <a:rPr lang="ru-RU" dirty="0" err="1"/>
              <a:t>едно</a:t>
            </a:r>
            <a:r>
              <a:rPr lang="ru-RU" dirty="0"/>
              <a:t> </a:t>
            </a:r>
            <a:r>
              <a:rPr lang="ru-RU" dirty="0" err="1"/>
              <a:t>копие</a:t>
            </a:r>
            <a:r>
              <a:rPr lang="ru-RU" dirty="0"/>
              <a:t> на </a:t>
            </a:r>
            <a:r>
              <a:rPr lang="ru-RU" dirty="0" err="1"/>
              <a:t>удостоверителния</a:t>
            </a:r>
            <a:r>
              <a:rPr lang="ru-RU" dirty="0"/>
              <a:t> документ по ал. 5 за </a:t>
            </a:r>
            <a:r>
              <a:rPr lang="ru-RU" dirty="0" err="1"/>
              <a:t>всички</a:t>
            </a:r>
            <a:r>
              <a:rPr lang="ru-RU" dirty="0"/>
              <a:t> </a:t>
            </a:r>
            <a:r>
              <a:rPr lang="ru-RU" dirty="0" err="1"/>
              <a:t>дейности</a:t>
            </a:r>
            <a:r>
              <a:rPr lang="ru-RU" dirty="0"/>
              <a:t>, </a:t>
            </a:r>
            <a:r>
              <a:rPr lang="ru-RU" dirty="0" err="1"/>
              <a:t>отчетени</a:t>
            </a:r>
            <a:r>
              <a:rPr lang="ru-RU" dirty="0"/>
              <a:t> за </a:t>
            </a:r>
            <a:r>
              <a:rPr lang="ru-RU" dirty="0" err="1"/>
              <a:t>лицето</a:t>
            </a:r>
            <a:r>
              <a:rPr lang="ru-RU" dirty="0"/>
              <a:t> </a:t>
            </a:r>
            <a:r>
              <a:rPr lang="ru-RU" dirty="0" err="1"/>
              <a:t>през</a:t>
            </a:r>
            <a:r>
              <a:rPr lang="ru-RU" dirty="0"/>
              <a:t> </a:t>
            </a:r>
            <a:r>
              <a:rPr lang="ru-RU" dirty="0" err="1"/>
              <a:t>отчетния</a:t>
            </a:r>
            <a:r>
              <a:rPr lang="ru-RU" dirty="0"/>
              <a:t> период.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863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bg-BG" b="1" dirty="0" smtClean="0"/>
              <a:t>Въпрос</a:t>
            </a:r>
            <a:r>
              <a:rPr lang="bg-BG" dirty="0" smtClean="0"/>
              <a:t>:Ще ни се изплащат ли до 30 число на месеца отчетените от предходния месец суми по чл. 37 от ЗЗО?</a:t>
            </a:r>
            <a:endParaRPr lang="en-US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НЕ!     </a:t>
            </a:r>
          </a:p>
          <a:p>
            <a:r>
              <a:rPr lang="ru-RU" b="1" dirty="0" smtClean="0"/>
              <a:t>Чл</a:t>
            </a:r>
            <a:r>
              <a:rPr lang="ru-RU" b="1" dirty="0"/>
              <a:t>. 214. </a:t>
            </a:r>
            <a:r>
              <a:rPr lang="ru-RU" b="1" dirty="0" err="1"/>
              <a:t>Плащанията</a:t>
            </a:r>
            <a:r>
              <a:rPr lang="ru-RU" b="1" dirty="0"/>
              <a:t> за </a:t>
            </a:r>
            <a:r>
              <a:rPr lang="ru-RU" b="1" dirty="0" err="1"/>
              <a:t>отчетената</a:t>
            </a:r>
            <a:r>
              <a:rPr lang="ru-RU" b="1" dirty="0"/>
              <a:t> </a:t>
            </a:r>
            <a:r>
              <a:rPr lang="ru-RU" b="1" dirty="0" err="1"/>
              <a:t>дейност</a:t>
            </a:r>
            <a:r>
              <a:rPr lang="ru-RU" b="1" dirty="0"/>
              <a:t> по чл. 208, ал. 7, 8 и 9 </a:t>
            </a:r>
            <a:r>
              <a:rPr lang="bg-BG" b="1" dirty="0" smtClean="0"/>
              <a:t>/ по чл.37,  х1.90лв/  </a:t>
            </a:r>
            <a:r>
              <a:rPr lang="ru-RU" b="1" dirty="0" smtClean="0"/>
              <a:t>се </a:t>
            </a:r>
            <a:r>
              <a:rPr lang="ru-RU" b="1" dirty="0" err="1"/>
              <a:t>извършват</a:t>
            </a:r>
            <a:r>
              <a:rPr lang="ru-RU" b="1" dirty="0"/>
              <a:t> чрез РЗОК </a:t>
            </a:r>
            <a:r>
              <a:rPr lang="ru-RU" b="1" dirty="0">
                <a:solidFill>
                  <a:srgbClr val="FF0000"/>
                </a:solidFill>
              </a:rPr>
              <a:t>до 10 работни дни </a:t>
            </a:r>
            <a:r>
              <a:rPr lang="ru-RU" b="1" dirty="0"/>
              <a:t>след </a:t>
            </a:r>
            <a:r>
              <a:rPr lang="ru-RU" b="1" dirty="0" err="1"/>
              <a:t>постъпване</a:t>
            </a:r>
            <a:r>
              <a:rPr lang="ru-RU" b="1" dirty="0"/>
              <a:t> в НЗОК на </a:t>
            </a:r>
            <a:r>
              <a:rPr lang="ru-RU" b="1" dirty="0" err="1"/>
              <a:t>трансферните</a:t>
            </a:r>
            <a:r>
              <a:rPr lang="ru-RU" b="1" dirty="0"/>
              <a:t> средства от МЗ</a:t>
            </a:r>
            <a:r>
              <a:rPr lang="ru-RU" dirty="0" smtClean="0"/>
              <a:t>.</a:t>
            </a:r>
          </a:p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871" y="3361508"/>
            <a:ext cx="3910693" cy="3091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0525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g-BG" b="1" dirty="0" smtClean="0"/>
              <a:t>Въпрос</a:t>
            </a:r>
            <a:r>
              <a:rPr lang="bg-BG" dirty="0" smtClean="0"/>
              <a:t>:Каква информация ни осигурява задължително НЗОК през електронния портал?</a:t>
            </a:r>
            <a:endParaRPr lang="en-US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dirty="0"/>
              <a:t>Чл. 222.</a:t>
            </a:r>
            <a:r>
              <a:rPr lang="ru-RU" sz="2400" dirty="0"/>
              <a:t> (1) </a:t>
            </a:r>
            <a:r>
              <a:rPr lang="ru-RU" sz="2400" dirty="0" err="1"/>
              <a:t>Националната</a:t>
            </a:r>
            <a:r>
              <a:rPr lang="ru-RU" sz="2400" dirty="0"/>
              <a:t> </a:t>
            </a:r>
            <a:r>
              <a:rPr lang="ru-RU" sz="2400" dirty="0" err="1"/>
              <a:t>здравноосигурителна</a:t>
            </a:r>
            <a:r>
              <a:rPr lang="ru-RU" sz="2400" dirty="0"/>
              <a:t> </a:t>
            </a:r>
            <a:r>
              <a:rPr lang="ru-RU" sz="2400" dirty="0" err="1"/>
              <a:t>каса</a:t>
            </a:r>
            <a:r>
              <a:rPr lang="ru-RU" sz="2400" dirty="0"/>
              <a:t> </a:t>
            </a:r>
            <a:r>
              <a:rPr lang="ru-RU" sz="2400" dirty="0" err="1"/>
              <a:t>осигурява</a:t>
            </a:r>
            <a:r>
              <a:rPr lang="ru-RU" sz="2400" dirty="0"/>
              <a:t> на </a:t>
            </a:r>
            <a:r>
              <a:rPr lang="ru-RU" sz="2400" dirty="0" err="1"/>
              <a:t>изпълнителите</a:t>
            </a:r>
            <a:r>
              <a:rPr lang="ru-RU" sz="2400" dirty="0"/>
              <a:t> на ПИМП чрез </a:t>
            </a:r>
            <a:r>
              <a:rPr lang="ru-RU" sz="2400" dirty="0" err="1"/>
              <a:t>електронния</a:t>
            </a:r>
            <a:r>
              <a:rPr lang="ru-RU" sz="2400" dirty="0"/>
              <a:t> портал на НЗОК </a:t>
            </a:r>
            <a:r>
              <a:rPr lang="ru-RU" sz="2400" dirty="0" err="1"/>
              <a:t>достъп</a:t>
            </a:r>
            <a:r>
              <a:rPr lang="ru-RU" sz="2400" dirty="0"/>
              <a:t> с </a:t>
            </a:r>
            <a:r>
              <a:rPr lang="ru-RU" sz="2400" dirty="0" err="1"/>
              <a:t>електронен</a:t>
            </a:r>
            <a:r>
              <a:rPr lang="ru-RU" sz="2400" dirty="0"/>
              <a:t> </a:t>
            </a:r>
            <a:r>
              <a:rPr lang="ru-RU" sz="2400" dirty="0" err="1"/>
              <a:t>подпис</a:t>
            </a:r>
            <a:r>
              <a:rPr lang="ru-RU" sz="2400" dirty="0"/>
              <a:t> на ОПЛ до информация за:</a:t>
            </a:r>
          </a:p>
          <a:p>
            <a:r>
              <a:rPr lang="en-US" sz="2400" dirty="0"/>
              <a:t>1. </a:t>
            </a:r>
            <a:r>
              <a:rPr lang="ru-RU" sz="2400" b="1" dirty="0" err="1">
                <a:solidFill>
                  <a:srgbClr val="FF0000"/>
                </a:solidFill>
              </a:rPr>
              <a:t>диспансеризирани</a:t>
            </a:r>
            <a:r>
              <a:rPr lang="ru-RU" sz="2400" b="1" dirty="0">
                <a:solidFill>
                  <a:srgbClr val="FF0000"/>
                </a:solidFill>
              </a:rPr>
              <a:t> при него </a:t>
            </a:r>
            <a:r>
              <a:rPr lang="ru-RU" sz="2400" b="1" dirty="0" err="1">
                <a:solidFill>
                  <a:srgbClr val="FF0000"/>
                </a:solidFill>
              </a:rPr>
              <a:t>пациенти</a:t>
            </a:r>
            <a:r>
              <a:rPr lang="ru-RU" sz="2400" b="1" dirty="0">
                <a:solidFill>
                  <a:srgbClr val="FF0000"/>
                </a:solidFill>
              </a:rPr>
              <a:t> с МКБ код </a:t>
            </a:r>
            <a:r>
              <a:rPr lang="ru-RU" sz="2400" dirty="0"/>
              <a:t>на </a:t>
            </a:r>
            <a:r>
              <a:rPr lang="ru-RU" sz="2400" dirty="0" err="1"/>
              <a:t>заболяванията</a:t>
            </a:r>
            <a:r>
              <a:rPr lang="ru-RU" sz="2400" dirty="0"/>
              <a:t> и дата на диспансеризация; </a:t>
            </a:r>
            <a:r>
              <a:rPr lang="ru-RU" sz="2400" dirty="0" err="1"/>
              <a:t>включени</a:t>
            </a:r>
            <a:r>
              <a:rPr lang="ru-RU" sz="2400" dirty="0"/>
              <a:t> и </a:t>
            </a:r>
            <a:r>
              <a:rPr lang="ru-RU" sz="2400" dirty="0" err="1"/>
              <a:t>изключени</a:t>
            </a:r>
            <a:r>
              <a:rPr lang="ru-RU" sz="2400" dirty="0"/>
              <a:t> от </a:t>
            </a:r>
            <a:r>
              <a:rPr lang="ru-RU" sz="2400" dirty="0" err="1"/>
              <a:t>регистър</a:t>
            </a:r>
            <a:r>
              <a:rPr lang="ru-RU" sz="2400" dirty="0"/>
              <a:t> </a:t>
            </a:r>
            <a:r>
              <a:rPr lang="ru-RU" sz="2400" dirty="0" err="1"/>
              <a:t>диспансеризирани</a:t>
            </a:r>
            <a:r>
              <a:rPr lang="ru-RU" sz="2400" dirty="0"/>
              <a:t> ЗОЛ от </a:t>
            </a:r>
            <a:r>
              <a:rPr lang="ru-RU" sz="2400" dirty="0" err="1"/>
              <a:t>пациентската</a:t>
            </a:r>
            <a:r>
              <a:rPr lang="ru-RU" sz="2400" dirty="0"/>
              <a:t> листа на ОПЛ за </a:t>
            </a:r>
            <a:r>
              <a:rPr lang="ru-RU" sz="2400" dirty="0" err="1"/>
              <a:t>отчетения</a:t>
            </a:r>
            <a:r>
              <a:rPr lang="ru-RU" sz="2400" dirty="0"/>
              <a:t> </a:t>
            </a:r>
            <a:r>
              <a:rPr lang="ru-RU" sz="2400" dirty="0" err="1"/>
              <a:t>месец</a:t>
            </a:r>
            <a:r>
              <a:rPr lang="ru-RU" sz="2400" dirty="0"/>
              <a:t>;</a:t>
            </a:r>
          </a:p>
          <a:p>
            <a:r>
              <a:rPr lang="en-US" sz="2400" dirty="0"/>
              <a:t>2. </a:t>
            </a:r>
            <a:r>
              <a:rPr lang="ru-RU" sz="2400" b="1" dirty="0" err="1">
                <a:solidFill>
                  <a:srgbClr val="FF0000"/>
                </a:solidFill>
              </a:rPr>
              <a:t>регистъра</a:t>
            </a:r>
            <a:r>
              <a:rPr lang="ru-RU" sz="2400" b="1" dirty="0">
                <a:solidFill>
                  <a:srgbClr val="FF0000"/>
                </a:solidFill>
              </a:rPr>
              <a:t> на </a:t>
            </a:r>
            <a:r>
              <a:rPr lang="ru-RU" sz="2400" b="1" dirty="0" err="1">
                <a:solidFill>
                  <a:srgbClr val="FF0000"/>
                </a:solidFill>
              </a:rPr>
              <a:t>рецептурните</a:t>
            </a:r>
            <a:r>
              <a:rPr lang="ru-RU" sz="2400" b="1" dirty="0">
                <a:solidFill>
                  <a:srgbClr val="FF0000"/>
                </a:solidFill>
              </a:rPr>
              <a:t> книжки </a:t>
            </a:r>
            <a:r>
              <a:rPr lang="ru-RU" sz="2400" dirty="0"/>
              <a:t>на </a:t>
            </a:r>
            <a:r>
              <a:rPr lang="ru-RU" sz="2400" dirty="0" err="1"/>
              <a:t>записаните</a:t>
            </a:r>
            <a:r>
              <a:rPr lang="ru-RU" sz="2400" dirty="0"/>
              <a:t> при него </a:t>
            </a:r>
            <a:r>
              <a:rPr lang="ru-RU" sz="2400" dirty="0" err="1"/>
              <a:t>пациенти</a:t>
            </a:r>
            <a:r>
              <a:rPr lang="ru-RU" sz="2400" dirty="0"/>
              <a:t>;</a:t>
            </a:r>
          </a:p>
          <a:p>
            <a:r>
              <a:rPr lang="en-US" sz="2400" dirty="0"/>
              <a:t>3. </a:t>
            </a:r>
            <a:r>
              <a:rPr lang="bg-BG" sz="2400" b="1" dirty="0">
                <a:solidFill>
                  <a:srgbClr val="FF0000"/>
                </a:solidFill>
              </a:rPr>
              <a:t>пациентска листа на ОПЛ.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066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bg-BG" b="1" dirty="0" smtClean="0"/>
              <a:t>Въпрос</a:t>
            </a:r>
            <a:r>
              <a:rPr lang="bg-BG" dirty="0" smtClean="0"/>
              <a:t>: Имаме ли право на информация за лицата, за които се заплаща разлика в сумите по чл</a:t>
            </a:r>
            <a:r>
              <a:rPr lang="bg-BG" dirty="0"/>
              <a:t>.</a:t>
            </a:r>
            <a:r>
              <a:rPr lang="bg-BG" dirty="0" smtClean="0"/>
              <a:t> 37 ?</a:t>
            </a:r>
            <a:endParaRPr lang="en-US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ЧЛ. 222  </a:t>
            </a:r>
            <a:r>
              <a:rPr lang="bg-BG" b="1" dirty="0" smtClean="0">
                <a:solidFill>
                  <a:srgbClr val="FF0000"/>
                </a:solidFill>
              </a:rPr>
              <a:t>ДА!</a:t>
            </a:r>
          </a:p>
          <a:p>
            <a:r>
              <a:rPr lang="en-US" dirty="0" smtClean="0"/>
              <a:t>(3</a:t>
            </a:r>
            <a:r>
              <a:rPr lang="en-US" dirty="0"/>
              <a:t>) </a:t>
            </a:r>
            <a:r>
              <a:rPr lang="ru-RU" dirty="0"/>
              <a:t>При </a:t>
            </a:r>
            <a:r>
              <a:rPr lang="ru-RU" b="1" dirty="0"/>
              <a:t>желание</a:t>
            </a:r>
            <a:r>
              <a:rPr lang="ru-RU" dirty="0"/>
              <a:t> </a:t>
            </a:r>
            <a:r>
              <a:rPr lang="ru-RU" dirty="0" err="1"/>
              <a:t>изпълнителите</a:t>
            </a:r>
            <a:r>
              <a:rPr lang="ru-RU" dirty="0"/>
              <a:t> на </a:t>
            </a:r>
            <a:r>
              <a:rPr lang="ru-RU" dirty="0" err="1"/>
              <a:t>извънболнична</a:t>
            </a:r>
            <a:r>
              <a:rPr lang="ru-RU" dirty="0"/>
              <a:t> </a:t>
            </a:r>
            <a:r>
              <a:rPr lang="ru-RU" dirty="0" err="1"/>
              <a:t>медицинска</a:t>
            </a:r>
            <a:r>
              <a:rPr lang="ru-RU" dirty="0"/>
              <a:t> </a:t>
            </a:r>
            <a:r>
              <a:rPr lang="ru-RU" dirty="0" err="1"/>
              <a:t>помощ</a:t>
            </a:r>
            <a:r>
              <a:rPr lang="ru-RU" dirty="0"/>
              <a:t> представят </a:t>
            </a:r>
            <a:r>
              <a:rPr lang="ru-RU" dirty="0" err="1"/>
              <a:t>списък</a:t>
            </a:r>
            <a:r>
              <a:rPr lang="ru-RU" dirty="0"/>
              <a:t> с </a:t>
            </a:r>
            <a:r>
              <a:rPr lang="ru-RU" dirty="0" err="1"/>
              <a:t>лицата</a:t>
            </a:r>
            <a:r>
              <a:rPr lang="ru-RU" dirty="0"/>
              <a:t>, за </a:t>
            </a:r>
            <a:r>
              <a:rPr lang="ru-RU" dirty="0" err="1"/>
              <a:t>които</a:t>
            </a:r>
            <a:r>
              <a:rPr lang="ru-RU" dirty="0"/>
              <a:t> се </a:t>
            </a:r>
            <a:r>
              <a:rPr lang="ru-RU" dirty="0" err="1"/>
              <a:t>заплащат</a:t>
            </a:r>
            <a:r>
              <a:rPr lang="ru-RU" dirty="0"/>
              <a:t> </a:t>
            </a:r>
            <a:r>
              <a:rPr lang="ru-RU" dirty="0" err="1"/>
              <a:t>разликите</a:t>
            </a:r>
            <a:r>
              <a:rPr lang="ru-RU" dirty="0"/>
              <a:t> в </a:t>
            </a:r>
            <a:r>
              <a:rPr lang="ru-RU" dirty="0" err="1"/>
              <a:t>сумите</a:t>
            </a:r>
            <a:r>
              <a:rPr lang="ru-RU" dirty="0"/>
              <a:t> по чл. 37, ал. 1 и 2 ЗЗО за </a:t>
            </a:r>
            <a:r>
              <a:rPr lang="ru-RU" dirty="0" err="1"/>
              <a:t>съответния</a:t>
            </a:r>
            <a:r>
              <a:rPr lang="ru-RU" dirty="0"/>
              <a:t> </a:t>
            </a:r>
            <a:r>
              <a:rPr lang="ru-RU" dirty="0" err="1"/>
              <a:t>отчетен</a:t>
            </a:r>
            <a:r>
              <a:rPr lang="ru-RU" dirty="0"/>
              <a:t> </a:t>
            </a:r>
            <a:r>
              <a:rPr lang="ru-RU" dirty="0" err="1"/>
              <a:t>месец</a:t>
            </a:r>
            <a:r>
              <a:rPr lang="ru-RU" dirty="0"/>
              <a:t>, а </a:t>
            </a:r>
            <a:r>
              <a:rPr lang="ru-RU" b="1" dirty="0"/>
              <a:t>НЗОК/РЗОК им </a:t>
            </a:r>
            <a:r>
              <a:rPr lang="ru-RU" b="1" dirty="0" err="1"/>
              <a:t>връща</a:t>
            </a:r>
            <a:r>
              <a:rPr lang="ru-RU" b="1" dirty="0"/>
              <a:t> обратна информация за </a:t>
            </a:r>
            <a:r>
              <a:rPr lang="ru-RU" b="1" dirty="0" err="1"/>
              <a:t>тези</a:t>
            </a:r>
            <a:r>
              <a:rPr lang="ru-RU" b="1" dirty="0"/>
              <a:t> лица</a:t>
            </a:r>
            <a:r>
              <a:rPr lang="ru-RU" b="1" dirty="0" smtClean="0"/>
              <a:t>.</a:t>
            </a:r>
          </a:p>
          <a:p>
            <a:endParaRPr lang="en-US" b="1" dirty="0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385" y="3825025"/>
            <a:ext cx="5962919" cy="2678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7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g-BG" b="1" dirty="0" smtClean="0"/>
              <a:t>Въпрос</a:t>
            </a:r>
            <a:r>
              <a:rPr lang="bg-BG" dirty="0" smtClean="0"/>
              <a:t>: Може ли ОПЛ да работи и в  болничната помощ?</a:t>
            </a:r>
            <a:endParaRPr lang="en-US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ДА!</a:t>
            </a:r>
          </a:p>
          <a:p>
            <a:r>
              <a:rPr lang="ru-RU" b="1" dirty="0" smtClean="0"/>
              <a:t>Чл. 266.</a:t>
            </a:r>
            <a:r>
              <a:rPr lang="ru-RU" dirty="0" smtClean="0"/>
              <a:t> (1) </a:t>
            </a:r>
            <a:r>
              <a:rPr lang="ru-RU" dirty="0" err="1" smtClean="0"/>
              <a:t>Общопрактикуващи</a:t>
            </a:r>
            <a:r>
              <a:rPr lang="ru-RU" dirty="0" smtClean="0"/>
              <a:t> лекари </a:t>
            </a:r>
            <a:r>
              <a:rPr lang="ru-RU" dirty="0" err="1" smtClean="0"/>
              <a:t>със</a:t>
            </a:r>
            <a:r>
              <a:rPr lang="ru-RU" dirty="0" smtClean="0"/>
              <a:t> </a:t>
            </a:r>
            <a:r>
              <a:rPr lang="ru-RU" dirty="0" err="1" smtClean="0"/>
              <a:t>специалност</a:t>
            </a:r>
            <a:r>
              <a:rPr lang="ru-RU" dirty="0" smtClean="0"/>
              <a:t>, различна от „Обща медицина“, </a:t>
            </a:r>
            <a:r>
              <a:rPr lang="ru-RU" dirty="0" err="1" smtClean="0"/>
              <a:t>могат</a:t>
            </a:r>
            <a:r>
              <a:rPr lang="ru-RU" dirty="0" smtClean="0"/>
              <a:t> да </a:t>
            </a:r>
            <a:r>
              <a:rPr lang="ru-RU" dirty="0" err="1" smtClean="0"/>
              <a:t>сключват</a:t>
            </a:r>
            <a:r>
              <a:rPr lang="ru-RU" dirty="0" smtClean="0"/>
              <a:t> договор за </a:t>
            </a:r>
            <a:r>
              <a:rPr lang="ru-RU" dirty="0" err="1" smtClean="0"/>
              <a:t>оказване</a:t>
            </a:r>
            <a:r>
              <a:rPr lang="ru-RU" dirty="0" smtClean="0"/>
              <a:t> на </a:t>
            </a:r>
            <a:r>
              <a:rPr lang="ru-RU" dirty="0" err="1" smtClean="0"/>
              <a:t>медицинска</a:t>
            </a:r>
            <a:r>
              <a:rPr lang="ru-RU" dirty="0" smtClean="0"/>
              <a:t> </a:t>
            </a:r>
            <a:r>
              <a:rPr lang="ru-RU" dirty="0" err="1" smtClean="0"/>
              <a:t>помощ</a:t>
            </a:r>
            <a:r>
              <a:rPr lang="ru-RU" dirty="0" smtClean="0"/>
              <a:t> в </a:t>
            </a:r>
            <a:r>
              <a:rPr lang="ru-RU" b="1" dirty="0" err="1" smtClean="0"/>
              <a:t>центрове</a:t>
            </a:r>
            <a:r>
              <a:rPr lang="ru-RU" b="1" dirty="0" smtClean="0"/>
              <a:t> за спешна </a:t>
            </a:r>
            <a:r>
              <a:rPr lang="ru-RU" b="1" dirty="0" err="1" smtClean="0"/>
              <a:t>медицинска</a:t>
            </a:r>
            <a:r>
              <a:rPr lang="ru-RU" b="1" dirty="0" smtClean="0"/>
              <a:t> </a:t>
            </a:r>
            <a:r>
              <a:rPr lang="ru-RU" b="1" dirty="0" err="1" smtClean="0"/>
              <a:t>помощ</a:t>
            </a:r>
            <a:r>
              <a:rPr lang="ru-RU" b="1" dirty="0" smtClean="0"/>
              <a:t>. </a:t>
            </a:r>
          </a:p>
          <a:p>
            <a:r>
              <a:rPr lang="en-US" dirty="0" smtClean="0"/>
              <a:t>(</a:t>
            </a:r>
            <a:r>
              <a:rPr lang="en-US" dirty="0"/>
              <a:t>2) </a:t>
            </a:r>
            <a:r>
              <a:rPr lang="ru-RU" dirty="0" err="1"/>
              <a:t>Общопрактикуващи</a:t>
            </a:r>
            <a:r>
              <a:rPr lang="ru-RU" dirty="0"/>
              <a:t> лекари </a:t>
            </a:r>
            <a:r>
              <a:rPr lang="ru-RU" dirty="0" err="1"/>
              <a:t>със</a:t>
            </a:r>
            <a:r>
              <a:rPr lang="ru-RU" dirty="0"/>
              <a:t> </a:t>
            </a:r>
            <a:r>
              <a:rPr lang="ru-RU" dirty="0" err="1"/>
              <a:t>специалност</a:t>
            </a:r>
            <a:r>
              <a:rPr lang="ru-RU" dirty="0"/>
              <a:t>, различна от „Обща медицина“, </a:t>
            </a:r>
            <a:r>
              <a:rPr lang="ru-RU" dirty="0" err="1"/>
              <a:t>могат</a:t>
            </a:r>
            <a:r>
              <a:rPr lang="ru-RU" dirty="0"/>
              <a:t> да </a:t>
            </a:r>
            <a:r>
              <a:rPr lang="ru-RU" dirty="0" err="1"/>
              <a:t>сключват</a:t>
            </a:r>
            <a:r>
              <a:rPr lang="ru-RU" dirty="0"/>
              <a:t> договор с </a:t>
            </a:r>
            <a:r>
              <a:rPr lang="ru-RU" dirty="0" err="1"/>
              <a:t>лечебни</a:t>
            </a:r>
            <a:r>
              <a:rPr lang="ru-RU" dirty="0"/>
              <a:t> заведения за </a:t>
            </a:r>
            <a:r>
              <a:rPr lang="ru-RU" dirty="0" err="1"/>
              <a:t>болнична</a:t>
            </a:r>
            <a:r>
              <a:rPr lang="ru-RU" dirty="0"/>
              <a:t> </a:t>
            </a:r>
            <a:r>
              <a:rPr lang="ru-RU" dirty="0" err="1"/>
              <a:t>помощ</a:t>
            </a:r>
            <a:r>
              <a:rPr lang="ru-RU" dirty="0"/>
              <a:t> за </a:t>
            </a:r>
            <a:r>
              <a:rPr lang="ru-RU" dirty="0" err="1"/>
              <a:t>оказване</a:t>
            </a:r>
            <a:r>
              <a:rPr lang="ru-RU" dirty="0"/>
              <a:t> на </a:t>
            </a:r>
            <a:r>
              <a:rPr lang="ru-RU" dirty="0" err="1"/>
              <a:t>медицинска</a:t>
            </a:r>
            <a:r>
              <a:rPr lang="ru-RU" dirty="0"/>
              <a:t> </a:t>
            </a:r>
            <a:r>
              <a:rPr lang="ru-RU" dirty="0" err="1"/>
              <a:t>помощ</a:t>
            </a:r>
            <a:r>
              <a:rPr lang="ru-RU" dirty="0"/>
              <a:t> по </a:t>
            </a:r>
            <a:r>
              <a:rPr lang="ru-RU" dirty="0" err="1"/>
              <a:t>тази</a:t>
            </a:r>
            <a:r>
              <a:rPr lang="ru-RU" dirty="0"/>
              <a:t> </a:t>
            </a:r>
            <a:r>
              <a:rPr lang="ru-RU" b="1" dirty="0" err="1"/>
              <a:t>специалност</a:t>
            </a:r>
            <a:r>
              <a:rPr lang="ru-RU" b="1" dirty="0"/>
              <a:t>. </a:t>
            </a:r>
          </a:p>
          <a:p>
            <a:r>
              <a:rPr lang="en-US" dirty="0"/>
              <a:t>(3) </a:t>
            </a:r>
            <a:r>
              <a:rPr lang="ru-RU" dirty="0" err="1"/>
              <a:t>Общопрактикуващи</a:t>
            </a:r>
            <a:r>
              <a:rPr lang="ru-RU" dirty="0"/>
              <a:t> лекари, </a:t>
            </a:r>
            <a:r>
              <a:rPr lang="ru-RU" dirty="0" err="1"/>
              <a:t>които</a:t>
            </a:r>
            <a:r>
              <a:rPr lang="ru-RU" dirty="0"/>
              <a:t> </a:t>
            </a:r>
            <a:r>
              <a:rPr lang="ru-RU" dirty="0" err="1"/>
              <a:t>притежават</a:t>
            </a:r>
            <a:r>
              <a:rPr lang="ru-RU" dirty="0"/>
              <a:t> </a:t>
            </a:r>
            <a:r>
              <a:rPr lang="ru-RU" dirty="0" err="1"/>
              <a:t>специалност</a:t>
            </a:r>
            <a:r>
              <a:rPr lang="ru-RU" dirty="0"/>
              <a:t> само „Обща медицина“, </a:t>
            </a:r>
            <a:r>
              <a:rPr lang="ru-RU" dirty="0" err="1"/>
              <a:t>могат</a:t>
            </a:r>
            <a:r>
              <a:rPr lang="ru-RU" dirty="0"/>
              <a:t> да </a:t>
            </a:r>
            <a:r>
              <a:rPr lang="ru-RU" dirty="0" err="1"/>
              <a:t>сключват</a:t>
            </a:r>
            <a:r>
              <a:rPr lang="ru-RU" dirty="0"/>
              <a:t> договор с </a:t>
            </a:r>
            <a:r>
              <a:rPr lang="ru-RU" dirty="0" err="1"/>
              <a:t>лечебни</a:t>
            </a:r>
            <a:r>
              <a:rPr lang="ru-RU" dirty="0"/>
              <a:t> заведения за </a:t>
            </a:r>
            <a:r>
              <a:rPr lang="ru-RU" dirty="0" err="1"/>
              <a:t>болнична</a:t>
            </a:r>
            <a:r>
              <a:rPr lang="ru-RU" dirty="0"/>
              <a:t> </a:t>
            </a:r>
            <a:r>
              <a:rPr lang="ru-RU" dirty="0" err="1"/>
              <a:t>помощ</a:t>
            </a:r>
            <a:r>
              <a:rPr lang="ru-RU" dirty="0"/>
              <a:t> за </a:t>
            </a:r>
            <a:r>
              <a:rPr lang="ru-RU" dirty="0" err="1"/>
              <a:t>оказване</a:t>
            </a:r>
            <a:r>
              <a:rPr lang="ru-RU" dirty="0"/>
              <a:t> на </a:t>
            </a:r>
            <a:r>
              <a:rPr lang="ru-RU" dirty="0" err="1"/>
              <a:t>медицинска</a:t>
            </a:r>
            <a:r>
              <a:rPr lang="ru-RU" dirty="0"/>
              <a:t> </a:t>
            </a:r>
            <a:r>
              <a:rPr lang="ru-RU" dirty="0" err="1"/>
              <a:t>помощ</a:t>
            </a:r>
            <a:r>
              <a:rPr lang="ru-RU" dirty="0"/>
              <a:t> само в отделение по „</a:t>
            </a:r>
            <a:r>
              <a:rPr lang="ru-RU" b="1" dirty="0" err="1"/>
              <a:t>Вътрешни</a:t>
            </a:r>
            <a:r>
              <a:rPr lang="ru-RU" b="1" dirty="0"/>
              <a:t> </a:t>
            </a:r>
            <a:r>
              <a:rPr lang="ru-RU" b="1" dirty="0" err="1"/>
              <a:t>болести</a:t>
            </a:r>
            <a:r>
              <a:rPr lang="ru-RU" b="1" dirty="0"/>
              <a:t>“.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137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b="1" dirty="0" smtClean="0"/>
              <a:t>Въпрос</a:t>
            </a:r>
            <a:r>
              <a:rPr lang="bg-BG" dirty="0" smtClean="0"/>
              <a:t>: След </a:t>
            </a:r>
            <a:r>
              <a:rPr lang="bg-BG" dirty="0" err="1" smtClean="0"/>
              <a:t>дехоспитализацията</a:t>
            </a:r>
            <a:r>
              <a:rPr lang="bg-BG" dirty="0" smtClean="0"/>
              <a:t> , при контролни прегледи ЛЗ за БП  изисква от нас изследвания и/или консултации. </a:t>
            </a:r>
            <a:r>
              <a:rPr lang="bg-BG" b="1" dirty="0" smtClean="0"/>
              <a:t>Длъжни ли сме да ги назначаваме?</a:t>
            </a:r>
            <a:endParaRPr lang="en-US" b="1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b="1" dirty="0" smtClean="0"/>
              <a:t>Чл. 278   </a:t>
            </a:r>
            <a:r>
              <a:rPr lang="bg-BG" b="1" dirty="0" smtClean="0">
                <a:solidFill>
                  <a:srgbClr val="FF0000"/>
                </a:solidFill>
              </a:rPr>
              <a:t>НЕ!</a:t>
            </a:r>
          </a:p>
          <a:p>
            <a:r>
              <a:rPr lang="en-US" b="1" dirty="0" smtClean="0"/>
              <a:t>(2</a:t>
            </a:r>
            <a:r>
              <a:rPr lang="en-US" b="1" dirty="0"/>
              <a:t>) </a:t>
            </a:r>
            <a:r>
              <a:rPr lang="ru-RU" b="1" dirty="0" err="1"/>
              <a:t>Всички</a:t>
            </a:r>
            <a:r>
              <a:rPr lang="ru-RU" b="1" dirty="0"/>
              <a:t> </a:t>
            </a:r>
            <a:r>
              <a:rPr lang="ru-RU" b="1" dirty="0" err="1"/>
              <a:t>изследвания</a:t>
            </a:r>
            <a:r>
              <a:rPr lang="ru-RU" b="1" dirty="0"/>
              <a:t> и </a:t>
            </a:r>
            <a:r>
              <a:rPr lang="ru-RU" b="1" dirty="0" err="1"/>
              <a:t>консултации</a:t>
            </a:r>
            <a:r>
              <a:rPr lang="ru-RU" b="1" dirty="0"/>
              <a:t>, </a:t>
            </a:r>
            <a:r>
              <a:rPr lang="ru-RU" b="1" dirty="0" err="1"/>
              <a:t>необходими</a:t>
            </a:r>
            <a:r>
              <a:rPr lang="ru-RU" b="1" dirty="0"/>
              <a:t> за </a:t>
            </a:r>
            <a:r>
              <a:rPr lang="ru-RU" b="1" dirty="0" err="1"/>
              <a:t>извършване</a:t>
            </a:r>
            <a:r>
              <a:rPr lang="ru-RU" b="1" dirty="0"/>
              <a:t> на </a:t>
            </a:r>
            <a:r>
              <a:rPr lang="ru-RU" b="1" dirty="0" err="1"/>
              <a:t>задължителните</a:t>
            </a:r>
            <a:r>
              <a:rPr lang="ru-RU" b="1" dirty="0"/>
              <a:t> </a:t>
            </a:r>
            <a:r>
              <a:rPr lang="ru-RU" b="1" dirty="0" err="1"/>
              <a:t>контролни</a:t>
            </a:r>
            <a:r>
              <a:rPr lang="ru-RU" b="1" dirty="0"/>
              <a:t> </a:t>
            </a:r>
            <a:r>
              <a:rPr lang="ru-RU" b="1" dirty="0" err="1">
                <a:solidFill>
                  <a:srgbClr val="FF0000"/>
                </a:solidFill>
              </a:rPr>
              <a:t>прегледи</a:t>
            </a:r>
            <a:r>
              <a:rPr lang="ru-RU" b="1" dirty="0">
                <a:solidFill>
                  <a:srgbClr val="FF0000"/>
                </a:solidFill>
              </a:rPr>
              <a:t> след </a:t>
            </a:r>
            <a:r>
              <a:rPr lang="ru-RU" b="1" dirty="0" err="1">
                <a:solidFill>
                  <a:srgbClr val="FF0000"/>
                </a:solidFill>
              </a:rPr>
              <a:t>дехоспитализация</a:t>
            </a:r>
            <a:r>
              <a:rPr lang="ru-RU" b="1" dirty="0"/>
              <a:t>, </a:t>
            </a:r>
            <a:r>
              <a:rPr lang="ru-RU" b="1" dirty="0">
                <a:solidFill>
                  <a:srgbClr val="FF0000"/>
                </a:solidFill>
              </a:rPr>
              <a:t>се </a:t>
            </a:r>
            <a:r>
              <a:rPr lang="ru-RU" b="1" dirty="0" err="1">
                <a:solidFill>
                  <a:srgbClr val="FF0000"/>
                </a:solidFill>
              </a:rPr>
              <a:t>извършват</a:t>
            </a:r>
            <a:r>
              <a:rPr lang="ru-RU" b="1" dirty="0">
                <a:solidFill>
                  <a:srgbClr val="FF0000"/>
                </a:solidFill>
              </a:rPr>
              <a:t> от </a:t>
            </a:r>
            <a:r>
              <a:rPr lang="ru-RU" b="1" dirty="0" err="1">
                <a:solidFill>
                  <a:srgbClr val="FF0000"/>
                </a:solidFill>
              </a:rPr>
              <a:t>лечебното</a:t>
            </a:r>
            <a:r>
              <a:rPr lang="ru-RU" b="1" dirty="0">
                <a:solidFill>
                  <a:srgbClr val="FF0000"/>
                </a:solidFill>
              </a:rPr>
              <a:t> заведение за БМП - </a:t>
            </a:r>
            <a:r>
              <a:rPr lang="ru-RU" b="1" dirty="0" err="1">
                <a:solidFill>
                  <a:srgbClr val="FF0000"/>
                </a:solidFill>
              </a:rPr>
              <a:t>изпълнител</a:t>
            </a:r>
            <a:r>
              <a:rPr lang="ru-RU" b="1" dirty="0">
                <a:solidFill>
                  <a:srgbClr val="FF0000"/>
                </a:solidFill>
              </a:rPr>
              <a:t> на КП, по </a:t>
            </a:r>
            <a:r>
              <a:rPr lang="ru-RU" b="1" dirty="0" err="1">
                <a:solidFill>
                  <a:srgbClr val="FF0000"/>
                </a:solidFill>
              </a:rPr>
              <a:t>преценка</a:t>
            </a:r>
            <a:r>
              <a:rPr lang="ru-RU" b="1" dirty="0">
                <a:solidFill>
                  <a:srgbClr val="FF0000"/>
                </a:solidFill>
              </a:rPr>
              <a:t> на </a:t>
            </a:r>
            <a:r>
              <a:rPr lang="ru-RU" b="1" dirty="0" err="1">
                <a:solidFill>
                  <a:srgbClr val="FF0000"/>
                </a:solidFill>
              </a:rPr>
              <a:t>лекуващия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лекар</a:t>
            </a:r>
            <a:r>
              <a:rPr lang="ru-RU" b="1" dirty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8056" y="3515932"/>
            <a:ext cx="4906851" cy="2714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952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884922"/>
          </a:xfrm>
        </p:spPr>
        <p:txBody>
          <a:bodyPr>
            <a:normAutofit fontScale="90000"/>
          </a:bodyPr>
          <a:lstStyle/>
          <a:p>
            <a:r>
              <a:rPr lang="bg-BG" b="1" dirty="0" smtClean="0"/>
              <a:t>Въпрос</a:t>
            </a:r>
            <a:r>
              <a:rPr lang="bg-BG" dirty="0" smtClean="0"/>
              <a:t>: Може ли ЛЗ за БП да връща пациент насочен за хоспитализация с искане за МДД/консултации?</a:t>
            </a:r>
            <a:endParaRPr lang="en-US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341120" y="1352282"/>
            <a:ext cx="9509760" cy="3168203"/>
          </a:xfrm>
        </p:spPr>
        <p:txBody>
          <a:bodyPr/>
          <a:lstStyle/>
          <a:p>
            <a:r>
              <a:rPr lang="ru-RU" b="1" dirty="0"/>
              <a:t>Чл. 291. (1) При наличие на индикации (</a:t>
            </a:r>
            <a:r>
              <a:rPr lang="ru-RU" b="1" dirty="0" err="1"/>
              <a:t>клинични</a:t>
            </a:r>
            <a:r>
              <a:rPr lang="ru-RU" b="1" dirty="0"/>
              <a:t> и </a:t>
            </a:r>
            <a:r>
              <a:rPr lang="ru-RU" b="1" dirty="0" err="1"/>
              <a:t>параклинични</a:t>
            </a:r>
            <a:r>
              <a:rPr lang="ru-RU" b="1" dirty="0"/>
              <a:t>) за </a:t>
            </a:r>
            <a:r>
              <a:rPr lang="ru-RU" b="1" dirty="0" err="1"/>
              <a:t>хоспитализация</a:t>
            </a:r>
            <a:r>
              <a:rPr lang="ru-RU" b="1" dirty="0"/>
              <a:t> по КП ЗОЛ </a:t>
            </a:r>
            <a:r>
              <a:rPr lang="ru-RU" b="1" dirty="0">
                <a:solidFill>
                  <a:srgbClr val="FF0000"/>
                </a:solidFill>
              </a:rPr>
              <a:t>не </a:t>
            </a:r>
            <a:r>
              <a:rPr lang="ru-RU" b="1" dirty="0" err="1">
                <a:solidFill>
                  <a:srgbClr val="FF0000"/>
                </a:solidFill>
              </a:rPr>
              <a:t>може</a:t>
            </a:r>
            <a:r>
              <a:rPr lang="ru-RU" b="1" dirty="0">
                <a:solidFill>
                  <a:srgbClr val="FF0000"/>
                </a:solidFill>
              </a:rPr>
              <a:t> да </a:t>
            </a:r>
            <a:r>
              <a:rPr lang="ru-RU" b="1" dirty="0" err="1">
                <a:solidFill>
                  <a:srgbClr val="FF0000"/>
                </a:solidFill>
              </a:rPr>
              <a:t>бъде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връщано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/>
              <a:t>при </a:t>
            </a:r>
            <a:r>
              <a:rPr lang="ru-RU" b="1" dirty="0" err="1"/>
              <a:t>изпълнител</a:t>
            </a:r>
            <a:r>
              <a:rPr lang="ru-RU" b="1" dirty="0"/>
              <a:t> на </a:t>
            </a:r>
            <a:r>
              <a:rPr lang="ru-RU" b="1" dirty="0" err="1"/>
              <a:t>извънболнична</a:t>
            </a:r>
            <a:r>
              <a:rPr lang="ru-RU" b="1" dirty="0"/>
              <a:t> </a:t>
            </a:r>
            <a:r>
              <a:rPr lang="ru-RU" b="1" dirty="0" err="1"/>
              <a:t>медицинска</a:t>
            </a:r>
            <a:r>
              <a:rPr lang="ru-RU" b="1" dirty="0"/>
              <a:t> </a:t>
            </a:r>
            <a:r>
              <a:rPr lang="ru-RU" b="1" dirty="0" err="1"/>
              <a:t>помощ</a:t>
            </a:r>
            <a:r>
              <a:rPr lang="ru-RU" b="1" dirty="0"/>
              <a:t> за </a:t>
            </a:r>
            <a:r>
              <a:rPr lang="ru-RU" b="1" dirty="0" err="1"/>
              <a:t>допълнителни</a:t>
            </a:r>
            <a:r>
              <a:rPr lang="ru-RU" b="1" dirty="0"/>
              <a:t> </a:t>
            </a:r>
            <a:r>
              <a:rPr lang="ru-RU" b="1" dirty="0" err="1"/>
              <a:t>консултации</a:t>
            </a:r>
            <a:r>
              <a:rPr lang="ru-RU" b="1" dirty="0"/>
              <a:t> и/или </a:t>
            </a:r>
            <a:r>
              <a:rPr lang="ru-RU" b="1" dirty="0" err="1"/>
              <a:t>изследвания</a:t>
            </a:r>
            <a:r>
              <a:rPr lang="ru-RU" b="1" dirty="0"/>
              <a:t>, </a:t>
            </a:r>
            <a:r>
              <a:rPr lang="ru-RU" b="1" dirty="0" err="1"/>
              <a:t>свързани</a:t>
            </a:r>
            <a:r>
              <a:rPr lang="ru-RU" b="1" dirty="0"/>
              <a:t> с </a:t>
            </a:r>
            <a:r>
              <a:rPr lang="ru-RU" b="1" dirty="0" err="1"/>
              <a:t>основното</a:t>
            </a:r>
            <a:r>
              <a:rPr lang="ru-RU" b="1" dirty="0"/>
              <a:t> </a:t>
            </a:r>
            <a:r>
              <a:rPr lang="ru-RU" b="1" dirty="0" err="1"/>
              <a:t>заболяване</a:t>
            </a:r>
            <a:r>
              <a:rPr lang="ru-RU" b="1" dirty="0"/>
              <a:t>, за </a:t>
            </a:r>
            <a:r>
              <a:rPr lang="ru-RU" b="1" dirty="0" err="1"/>
              <a:t>което</a:t>
            </a:r>
            <a:r>
              <a:rPr lang="ru-RU" b="1" dirty="0"/>
              <a:t> </a:t>
            </a:r>
            <a:r>
              <a:rPr lang="ru-RU" b="1" dirty="0" err="1"/>
              <a:t>пациентът</a:t>
            </a:r>
            <a:r>
              <a:rPr lang="ru-RU" b="1" dirty="0"/>
              <a:t> се </a:t>
            </a:r>
            <a:r>
              <a:rPr lang="ru-RU" b="1" dirty="0" err="1"/>
              <a:t>хоспитализира</a:t>
            </a:r>
            <a:r>
              <a:rPr lang="ru-RU" b="1" dirty="0" smtClean="0"/>
              <a:t>.</a:t>
            </a:r>
          </a:p>
          <a:p>
            <a:r>
              <a:rPr lang="en-US" b="1" dirty="0"/>
              <a:t>(6) </a:t>
            </a:r>
            <a:r>
              <a:rPr lang="ru-RU" b="1" dirty="0"/>
              <a:t>При </a:t>
            </a:r>
            <a:r>
              <a:rPr lang="ru-RU" b="1" dirty="0" err="1"/>
              <a:t>хоспитализации</a:t>
            </a:r>
            <a:r>
              <a:rPr lang="ru-RU" b="1" dirty="0"/>
              <a:t> - планов прием, </a:t>
            </a:r>
            <a:r>
              <a:rPr lang="ru-RU" b="1" dirty="0" err="1"/>
              <a:t>изпълнителите</a:t>
            </a:r>
            <a:r>
              <a:rPr lang="ru-RU" b="1" dirty="0"/>
              <a:t> за </a:t>
            </a:r>
            <a:r>
              <a:rPr lang="ru-RU" b="1" dirty="0" err="1"/>
              <a:t>извънболнична</a:t>
            </a:r>
            <a:r>
              <a:rPr lang="ru-RU" b="1" dirty="0"/>
              <a:t> </a:t>
            </a:r>
            <a:r>
              <a:rPr lang="ru-RU" b="1" dirty="0" err="1"/>
              <a:t>медицинска</a:t>
            </a:r>
            <a:r>
              <a:rPr lang="ru-RU" b="1" dirty="0"/>
              <a:t> </a:t>
            </a:r>
            <a:r>
              <a:rPr lang="ru-RU" b="1" dirty="0" err="1"/>
              <a:t>помощ</a:t>
            </a:r>
            <a:r>
              <a:rPr lang="ru-RU" b="1" dirty="0"/>
              <a:t> </a:t>
            </a:r>
            <a:r>
              <a:rPr lang="ru-RU" b="1" dirty="0" err="1">
                <a:solidFill>
                  <a:srgbClr val="FF0000"/>
                </a:solidFill>
              </a:rPr>
              <a:t>издават</a:t>
            </a:r>
            <a:r>
              <a:rPr lang="ru-RU" b="1" dirty="0">
                <a:solidFill>
                  <a:srgbClr val="FF0000"/>
                </a:solidFill>
              </a:rPr>
              <a:t> само </a:t>
            </a:r>
            <a:r>
              <a:rPr lang="ru-RU" b="1" dirty="0"/>
              <a:t>„Направление за </a:t>
            </a:r>
            <a:r>
              <a:rPr lang="ru-RU" b="1" dirty="0" err="1"/>
              <a:t>хоспитализация</a:t>
            </a:r>
            <a:r>
              <a:rPr lang="ru-RU" b="1" dirty="0"/>
              <a:t>/лечение по </a:t>
            </a:r>
            <a:r>
              <a:rPr lang="ru-RU" b="1" dirty="0" err="1"/>
              <a:t>амбулаторни</a:t>
            </a:r>
            <a:r>
              <a:rPr lang="ru-RU" b="1" dirty="0"/>
              <a:t> </a:t>
            </a:r>
            <a:r>
              <a:rPr lang="ru-RU" b="1" dirty="0" err="1"/>
              <a:t>процедури</a:t>
            </a:r>
            <a:r>
              <a:rPr lang="ru-RU" b="1" dirty="0"/>
              <a:t>“ (</a:t>
            </a:r>
            <a:r>
              <a:rPr lang="ru-RU" b="1" dirty="0" err="1"/>
              <a:t>бл</a:t>
            </a:r>
            <a:r>
              <a:rPr lang="ru-RU" b="1" dirty="0"/>
              <a:t>. МЗ-НЗОК № 7) и </a:t>
            </a:r>
            <a:r>
              <a:rPr lang="ru-RU" b="1" dirty="0" err="1"/>
              <a:t>приемащите</a:t>
            </a:r>
            <a:r>
              <a:rPr lang="ru-RU" b="1" dirty="0"/>
              <a:t> </a:t>
            </a:r>
            <a:r>
              <a:rPr lang="ru-RU" b="1" dirty="0" err="1"/>
              <a:t>лечебни</a:t>
            </a:r>
            <a:r>
              <a:rPr lang="ru-RU" b="1" dirty="0"/>
              <a:t> заведения </a:t>
            </a:r>
            <a:r>
              <a:rPr lang="ru-RU" b="1" dirty="0">
                <a:solidFill>
                  <a:srgbClr val="FF0000"/>
                </a:solidFill>
              </a:rPr>
              <a:t>не </a:t>
            </a:r>
            <a:r>
              <a:rPr lang="ru-RU" b="1" dirty="0" err="1">
                <a:solidFill>
                  <a:srgbClr val="FF0000"/>
                </a:solidFill>
              </a:rPr>
              <a:t>могат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/>
              <a:t>да </a:t>
            </a:r>
            <a:r>
              <a:rPr lang="ru-RU" b="1" dirty="0" err="1"/>
              <a:t>изискват</a:t>
            </a:r>
            <a:r>
              <a:rPr lang="ru-RU" b="1" dirty="0"/>
              <a:t> от </a:t>
            </a:r>
            <a:r>
              <a:rPr lang="ru-RU" b="1" dirty="0" err="1"/>
              <a:t>тях</a:t>
            </a:r>
            <a:r>
              <a:rPr lang="ru-RU" b="1" dirty="0"/>
              <a:t> да </a:t>
            </a:r>
            <a:r>
              <a:rPr lang="ru-RU" b="1" dirty="0" err="1"/>
              <a:t>назначават</a:t>
            </a:r>
            <a:r>
              <a:rPr lang="ru-RU" b="1" dirty="0"/>
              <a:t> </a:t>
            </a:r>
            <a:r>
              <a:rPr lang="ru-RU" b="1" dirty="0" err="1"/>
              <a:t>допълнителни</a:t>
            </a:r>
            <a:r>
              <a:rPr lang="ru-RU" b="1" dirty="0"/>
              <a:t> </a:t>
            </a:r>
            <a:r>
              <a:rPr lang="ru-RU" b="1" dirty="0" err="1"/>
              <a:t>консултации</a:t>
            </a:r>
            <a:r>
              <a:rPr lang="ru-RU" b="1" dirty="0"/>
              <a:t> и/или </a:t>
            </a:r>
            <a:r>
              <a:rPr lang="ru-RU" b="1" dirty="0" err="1"/>
              <a:t>изследвания</a:t>
            </a:r>
            <a:r>
              <a:rPr lang="ru-RU" b="1" dirty="0"/>
              <a:t>, </a:t>
            </a:r>
            <a:r>
              <a:rPr lang="ru-RU" b="1" dirty="0" err="1"/>
              <a:t>изискуеми</a:t>
            </a:r>
            <a:r>
              <a:rPr lang="ru-RU" b="1" dirty="0"/>
              <a:t> за </a:t>
            </a:r>
            <a:r>
              <a:rPr lang="ru-RU" b="1" dirty="0" err="1"/>
              <a:t>изпълнение</a:t>
            </a:r>
            <a:r>
              <a:rPr lang="ru-RU" b="1" dirty="0"/>
              <a:t> на КП</a:t>
            </a:r>
            <a:r>
              <a:rPr lang="ru-RU" b="1" dirty="0" smtClean="0"/>
              <a:t>.</a:t>
            </a:r>
          </a:p>
          <a:p>
            <a:endParaRPr lang="en-US" dirty="0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6963" y="4404574"/>
            <a:ext cx="6478073" cy="2305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535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341120" y="334851"/>
            <a:ext cx="9509760" cy="6117463"/>
          </a:xfrm>
        </p:spPr>
        <p:txBody>
          <a:bodyPr>
            <a:normAutofit lnSpcReduction="10000"/>
          </a:bodyPr>
          <a:lstStyle/>
          <a:p>
            <a:r>
              <a:rPr lang="bg-BG" sz="2400" b="1" dirty="0" smtClean="0"/>
              <a:t>Чл. 291, </a:t>
            </a:r>
          </a:p>
          <a:p>
            <a:r>
              <a:rPr lang="en-US" sz="2400" b="1" dirty="0" smtClean="0"/>
              <a:t>4</a:t>
            </a:r>
            <a:r>
              <a:rPr lang="en-US" sz="2400" b="1" dirty="0"/>
              <a:t>) </a:t>
            </a:r>
            <a:r>
              <a:rPr lang="ru-RU" sz="2400" b="1" dirty="0"/>
              <a:t>При </a:t>
            </a:r>
            <a:r>
              <a:rPr lang="ru-RU" sz="2400" b="1" dirty="0" err="1"/>
              <a:t>хоспитализация</a:t>
            </a:r>
            <a:r>
              <a:rPr lang="ru-RU" sz="2400" b="1" dirty="0"/>
              <a:t> (планов прием) по КП ЗОЛ </a:t>
            </a:r>
            <a:r>
              <a:rPr lang="ru-RU" sz="2400" b="1" dirty="0" err="1"/>
              <a:t>може</a:t>
            </a:r>
            <a:r>
              <a:rPr lang="ru-RU" sz="2400" b="1" dirty="0"/>
              <a:t> да </a:t>
            </a:r>
            <a:r>
              <a:rPr lang="ru-RU" sz="2400" b="1" dirty="0" err="1"/>
              <a:t>представи</a:t>
            </a:r>
            <a:r>
              <a:rPr lang="ru-RU" sz="2400" b="1" dirty="0"/>
              <a:t> </a:t>
            </a:r>
            <a:r>
              <a:rPr lang="ru-RU" sz="2400" b="1" dirty="0" err="1"/>
              <a:t>предварително</a:t>
            </a:r>
            <a:r>
              <a:rPr lang="ru-RU" sz="2400" b="1" dirty="0"/>
              <a:t> </a:t>
            </a:r>
            <a:r>
              <a:rPr lang="ru-RU" sz="2400" b="1" dirty="0" err="1"/>
              <a:t>извършени</a:t>
            </a:r>
            <a:r>
              <a:rPr lang="ru-RU" sz="2400" b="1" dirty="0"/>
              <a:t> </a:t>
            </a:r>
            <a:r>
              <a:rPr lang="ru-RU" sz="2400" b="1" dirty="0" err="1"/>
              <a:t>изследвания</a:t>
            </a:r>
            <a:r>
              <a:rPr lang="ru-RU" sz="2400" b="1" dirty="0"/>
              <a:t> от </a:t>
            </a:r>
            <a:r>
              <a:rPr lang="ru-RU" sz="2400" b="1" dirty="0" err="1"/>
              <a:t>групата</a:t>
            </a:r>
            <a:r>
              <a:rPr lang="ru-RU" sz="2400" b="1" dirty="0"/>
              <a:t> на </a:t>
            </a:r>
            <a:r>
              <a:rPr lang="ru-RU" sz="2400" b="1" dirty="0" err="1"/>
              <a:t>образната</a:t>
            </a:r>
            <a:r>
              <a:rPr lang="ru-RU" sz="2400" b="1" dirty="0"/>
              <a:t> диагностика и клинико-</a:t>
            </a:r>
            <a:r>
              <a:rPr lang="ru-RU" sz="2400" b="1" dirty="0" err="1"/>
              <a:t>лабораторни</a:t>
            </a:r>
            <a:r>
              <a:rPr lang="ru-RU" sz="2400" b="1" dirty="0"/>
              <a:t> </a:t>
            </a:r>
            <a:r>
              <a:rPr lang="ru-RU" sz="2400" b="1" dirty="0" err="1"/>
              <a:t>изследвания</a:t>
            </a:r>
            <a:r>
              <a:rPr lang="ru-RU" sz="2400" b="1" dirty="0"/>
              <a:t>, </a:t>
            </a:r>
            <a:r>
              <a:rPr lang="ru-RU" sz="2400" b="1" dirty="0" err="1"/>
              <a:t>реализирани</a:t>
            </a:r>
            <a:r>
              <a:rPr lang="ru-RU" sz="2400" b="1" dirty="0"/>
              <a:t> от </a:t>
            </a:r>
            <a:r>
              <a:rPr lang="ru-RU" sz="2400" b="1" dirty="0" err="1"/>
              <a:t>друго</a:t>
            </a:r>
            <a:r>
              <a:rPr lang="ru-RU" sz="2400" b="1" dirty="0"/>
              <a:t> </a:t>
            </a:r>
            <a:r>
              <a:rPr lang="ru-RU" sz="2400" b="1" dirty="0" err="1"/>
              <a:t>лечебно</a:t>
            </a:r>
            <a:r>
              <a:rPr lang="ru-RU" sz="2400" b="1" dirty="0"/>
              <a:t> заведение </a:t>
            </a:r>
            <a:r>
              <a:rPr lang="ru-RU" sz="2400" b="1" dirty="0" err="1"/>
              <a:t>преди</a:t>
            </a:r>
            <a:r>
              <a:rPr lang="ru-RU" sz="2400" b="1" dirty="0"/>
              <a:t> дата на </a:t>
            </a:r>
            <a:r>
              <a:rPr lang="ru-RU" sz="2400" b="1" dirty="0" err="1"/>
              <a:t>хоспитализация</a:t>
            </a:r>
            <a:r>
              <a:rPr lang="ru-RU" sz="2400" b="1" dirty="0"/>
              <a:t>, </a:t>
            </a:r>
            <a:r>
              <a:rPr lang="ru-RU" sz="2400" b="1" dirty="0">
                <a:solidFill>
                  <a:srgbClr val="FF0000"/>
                </a:solidFill>
              </a:rPr>
              <a:t>но </a:t>
            </a:r>
            <a:r>
              <a:rPr lang="ru-RU" sz="2400" b="1" dirty="0" err="1">
                <a:solidFill>
                  <a:srgbClr val="FF0000"/>
                </a:solidFill>
              </a:rPr>
              <a:t>ако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няма</a:t>
            </a:r>
            <a:r>
              <a:rPr lang="ru-RU" sz="2400" b="1" dirty="0">
                <a:solidFill>
                  <a:srgbClr val="FF0000"/>
                </a:solidFill>
              </a:rPr>
              <a:t>, </a:t>
            </a:r>
            <a:r>
              <a:rPr lang="ru-RU" sz="2400" b="1" dirty="0" err="1">
                <a:solidFill>
                  <a:srgbClr val="FF0000"/>
                </a:solidFill>
              </a:rPr>
              <a:t>приемащото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лечебно</a:t>
            </a:r>
            <a:r>
              <a:rPr lang="ru-RU" sz="2400" b="1" dirty="0">
                <a:solidFill>
                  <a:srgbClr val="FF0000"/>
                </a:solidFill>
              </a:rPr>
              <a:t> заведение не </a:t>
            </a:r>
            <a:r>
              <a:rPr lang="ru-RU" sz="2400" b="1" dirty="0" err="1">
                <a:solidFill>
                  <a:srgbClr val="FF0000"/>
                </a:solidFill>
              </a:rPr>
              <a:t>може</a:t>
            </a:r>
            <a:r>
              <a:rPr lang="ru-RU" sz="2400" b="1" dirty="0">
                <a:solidFill>
                  <a:srgbClr val="FF0000"/>
                </a:solidFill>
              </a:rPr>
              <a:t> да </a:t>
            </a:r>
            <a:r>
              <a:rPr lang="ru-RU" sz="2400" b="1" dirty="0" err="1">
                <a:solidFill>
                  <a:srgbClr val="FF0000"/>
                </a:solidFill>
              </a:rPr>
              <a:t>ги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изисква</a:t>
            </a:r>
            <a:r>
              <a:rPr lang="ru-RU" sz="2400" b="1" dirty="0">
                <a:solidFill>
                  <a:srgbClr val="FF0000"/>
                </a:solidFill>
              </a:rPr>
              <a:t>.</a:t>
            </a:r>
            <a:r>
              <a:rPr lang="ru-RU" sz="2400" b="1" dirty="0"/>
              <a:t> </a:t>
            </a:r>
            <a:r>
              <a:rPr lang="ru-RU" sz="2400" b="1" dirty="0" err="1"/>
              <a:t>Приемащото</a:t>
            </a:r>
            <a:r>
              <a:rPr lang="ru-RU" sz="2400" b="1" dirty="0"/>
              <a:t> </a:t>
            </a:r>
            <a:r>
              <a:rPr lang="ru-RU" sz="2400" b="1" dirty="0" err="1"/>
              <a:t>лечебно</a:t>
            </a:r>
            <a:r>
              <a:rPr lang="ru-RU" sz="2400" b="1" dirty="0"/>
              <a:t> заведение </a:t>
            </a:r>
            <a:r>
              <a:rPr lang="ru-RU" sz="2400" b="1" dirty="0" err="1"/>
              <a:t>може</a:t>
            </a:r>
            <a:r>
              <a:rPr lang="ru-RU" sz="2400" b="1" dirty="0"/>
              <a:t> да зачете </a:t>
            </a:r>
            <a:r>
              <a:rPr lang="ru-RU" sz="2400" b="1" dirty="0" err="1"/>
              <a:t>тези</a:t>
            </a:r>
            <a:r>
              <a:rPr lang="ru-RU" sz="2400" b="1" dirty="0"/>
              <a:t> </a:t>
            </a:r>
            <a:r>
              <a:rPr lang="ru-RU" sz="2400" b="1" dirty="0" err="1"/>
              <a:t>изследвания</a:t>
            </a:r>
            <a:r>
              <a:rPr lang="ru-RU" sz="2400" b="1" dirty="0"/>
              <a:t>, </a:t>
            </a:r>
            <a:r>
              <a:rPr lang="ru-RU" sz="2400" b="1" dirty="0" err="1"/>
              <a:t>както</a:t>
            </a:r>
            <a:r>
              <a:rPr lang="ru-RU" sz="2400" b="1" dirty="0"/>
              <a:t> и да </a:t>
            </a:r>
            <a:r>
              <a:rPr lang="ru-RU" sz="2400" b="1" dirty="0" err="1"/>
              <a:t>ги</a:t>
            </a:r>
            <a:r>
              <a:rPr lang="ru-RU" sz="2400" b="1" dirty="0"/>
              <a:t> </a:t>
            </a:r>
            <a:r>
              <a:rPr lang="ru-RU" sz="2400" b="1" dirty="0" err="1"/>
              <a:t>използва</a:t>
            </a:r>
            <a:r>
              <a:rPr lang="ru-RU" sz="2400" b="1" dirty="0"/>
              <a:t> при </a:t>
            </a:r>
            <a:r>
              <a:rPr lang="ru-RU" sz="2400" b="1" dirty="0" err="1"/>
              <a:t>отчитане</a:t>
            </a:r>
            <a:r>
              <a:rPr lang="ru-RU" sz="2400" b="1" dirty="0"/>
              <a:t> на КП </a:t>
            </a:r>
            <a:r>
              <a:rPr lang="ru-RU" sz="2400" b="1" dirty="0" err="1"/>
              <a:t>като</a:t>
            </a:r>
            <a:r>
              <a:rPr lang="ru-RU" sz="2400" b="1" dirty="0"/>
              <a:t> част от </a:t>
            </a:r>
            <a:r>
              <a:rPr lang="ru-RU" sz="2400" b="1" dirty="0" err="1"/>
              <a:t>диагностично-лечебния</a:t>
            </a:r>
            <a:r>
              <a:rPr lang="ru-RU" sz="2400" b="1" dirty="0"/>
              <a:t> </a:t>
            </a:r>
            <a:r>
              <a:rPr lang="ru-RU" sz="2400" b="1" dirty="0" err="1"/>
              <a:t>алгоритъм</a:t>
            </a:r>
            <a:r>
              <a:rPr lang="ru-RU" sz="2400" b="1" dirty="0"/>
              <a:t> на </a:t>
            </a:r>
            <a:r>
              <a:rPr lang="ru-RU" sz="2400" b="1" dirty="0" err="1"/>
              <a:t>същата</a:t>
            </a:r>
            <a:r>
              <a:rPr lang="ru-RU" sz="2400" b="1" dirty="0"/>
              <a:t>. </a:t>
            </a:r>
            <a:r>
              <a:rPr lang="ru-RU" sz="2400" b="1" dirty="0" err="1"/>
              <a:t>Давността</a:t>
            </a:r>
            <a:r>
              <a:rPr lang="ru-RU" sz="2400" b="1" dirty="0"/>
              <a:t> на </a:t>
            </a:r>
            <a:r>
              <a:rPr lang="ru-RU" sz="2400" b="1" dirty="0" err="1"/>
              <a:t>предварително</a:t>
            </a:r>
            <a:r>
              <a:rPr lang="ru-RU" sz="2400" b="1" dirty="0"/>
              <a:t> </a:t>
            </a:r>
            <a:r>
              <a:rPr lang="ru-RU" sz="2400" b="1" dirty="0" err="1"/>
              <a:t>извършените</a:t>
            </a:r>
            <a:r>
              <a:rPr lang="ru-RU" sz="2400" b="1" dirty="0"/>
              <a:t> клинико-</a:t>
            </a:r>
            <a:r>
              <a:rPr lang="ru-RU" sz="2400" b="1" dirty="0" err="1"/>
              <a:t>лабораторни</a:t>
            </a:r>
            <a:r>
              <a:rPr lang="ru-RU" sz="2400" b="1" dirty="0"/>
              <a:t> </a:t>
            </a:r>
            <a:r>
              <a:rPr lang="ru-RU" sz="2400" b="1" dirty="0" err="1"/>
              <a:t>изследвания</a:t>
            </a:r>
            <a:r>
              <a:rPr lang="ru-RU" sz="2400" b="1" dirty="0"/>
              <a:t> е 7 дни, </a:t>
            </a:r>
            <a:r>
              <a:rPr lang="ru-RU" sz="2400" b="1" dirty="0" err="1"/>
              <a:t>като</a:t>
            </a:r>
            <a:r>
              <a:rPr lang="ru-RU" sz="2400" b="1" dirty="0"/>
              <a:t> за </a:t>
            </a:r>
            <a:r>
              <a:rPr lang="ru-RU" sz="2400" b="1" dirty="0" err="1"/>
              <a:t>тези</a:t>
            </a:r>
            <a:r>
              <a:rPr lang="ru-RU" sz="2400" b="1" dirty="0"/>
              <a:t> от </a:t>
            </a:r>
            <a:r>
              <a:rPr lang="ru-RU" sz="2400" b="1" dirty="0" err="1"/>
              <a:t>групата</a:t>
            </a:r>
            <a:r>
              <a:rPr lang="ru-RU" sz="2400" b="1" dirty="0"/>
              <a:t> на </a:t>
            </a:r>
            <a:r>
              <a:rPr lang="ru-RU" sz="2400" b="1" dirty="0" err="1"/>
              <a:t>образната</a:t>
            </a:r>
            <a:r>
              <a:rPr lang="ru-RU" sz="2400" b="1" dirty="0"/>
              <a:t> диагностика </a:t>
            </a:r>
            <a:r>
              <a:rPr lang="ru-RU" sz="2400" b="1" dirty="0" err="1"/>
              <a:t>може</a:t>
            </a:r>
            <a:r>
              <a:rPr lang="ru-RU" sz="2400" b="1" dirty="0"/>
              <a:t> да е и </a:t>
            </a:r>
            <a:r>
              <a:rPr lang="ru-RU" sz="2400" b="1" dirty="0" err="1"/>
              <a:t>по-дълга</a:t>
            </a:r>
            <a:r>
              <a:rPr lang="ru-RU" sz="2400" b="1" dirty="0"/>
              <a:t> (но не </a:t>
            </a:r>
            <a:r>
              <a:rPr lang="ru-RU" sz="2400" b="1" dirty="0" err="1"/>
              <a:t>повече</a:t>
            </a:r>
            <a:r>
              <a:rPr lang="ru-RU" sz="2400" b="1" dirty="0"/>
              <a:t> от 30 дни или </a:t>
            </a:r>
            <a:r>
              <a:rPr lang="ru-RU" sz="2400" b="1" dirty="0" err="1"/>
              <a:t>по-дълга</a:t>
            </a:r>
            <a:r>
              <a:rPr lang="ru-RU" sz="2400" b="1" dirty="0"/>
              <a:t> от </a:t>
            </a:r>
            <a:r>
              <a:rPr lang="ru-RU" sz="2400" b="1" dirty="0" err="1"/>
              <a:t>посочения</a:t>
            </a:r>
            <a:r>
              <a:rPr lang="ru-RU" sz="2400" b="1" dirty="0"/>
              <a:t> в </a:t>
            </a:r>
            <a:r>
              <a:rPr lang="ru-RU" sz="2400" b="1" dirty="0" err="1"/>
              <a:t>алгоритъма</a:t>
            </a:r>
            <a:r>
              <a:rPr lang="ru-RU" sz="2400" b="1" dirty="0"/>
              <a:t> на </a:t>
            </a:r>
            <a:r>
              <a:rPr lang="ru-RU" sz="2400" b="1" dirty="0" err="1"/>
              <a:t>съответната</a:t>
            </a:r>
            <a:r>
              <a:rPr lang="ru-RU" sz="2400" b="1" dirty="0"/>
              <a:t> КП) </a:t>
            </a:r>
            <a:r>
              <a:rPr lang="ru-RU" sz="2400" b="1" dirty="0" err="1"/>
              <a:t>преди</a:t>
            </a:r>
            <a:r>
              <a:rPr lang="ru-RU" sz="2400" b="1" dirty="0"/>
              <a:t> </a:t>
            </a:r>
            <a:r>
              <a:rPr lang="ru-RU" sz="2400" b="1" dirty="0" err="1"/>
              <a:t>датата</a:t>
            </a:r>
            <a:r>
              <a:rPr lang="ru-RU" sz="2400" b="1" dirty="0"/>
              <a:t> на </a:t>
            </a:r>
            <a:r>
              <a:rPr lang="ru-RU" sz="2400" b="1" dirty="0" err="1"/>
              <a:t>хоспитализация</a:t>
            </a:r>
            <a:r>
              <a:rPr lang="ru-RU" sz="2400" b="1" dirty="0"/>
              <a:t>, в </a:t>
            </a:r>
            <a:r>
              <a:rPr lang="ru-RU" sz="2400" b="1" dirty="0" err="1"/>
              <a:t>зависимост</a:t>
            </a:r>
            <a:r>
              <a:rPr lang="ru-RU" sz="2400" b="1" dirty="0"/>
              <a:t> от вида им и </a:t>
            </a:r>
            <a:r>
              <a:rPr lang="ru-RU" sz="2400" b="1" dirty="0" err="1"/>
              <a:t>клиничната</a:t>
            </a:r>
            <a:r>
              <a:rPr lang="ru-RU" sz="2400" b="1" dirty="0"/>
              <a:t> </a:t>
            </a:r>
            <a:r>
              <a:rPr lang="ru-RU" sz="2400" b="1" dirty="0" err="1"/>
              <a:t>преценка</a:t>
            </a:r>
            <a:r>
              <a:rPr lang="ru-RU" sz="2400" b="1" dirty="0"/>
              <a:t> на </a:t>
            </a:r>
            <a:r>
              <a:rPr lang="ru-RU" sz="2400" b="1" dirty="0" err="1"/>
              <a:t>лекуващия</a:t>
            </a:r>
            <a:r>
              <a:rPr lang="ru-RU" sz="2400" b="1" dirty="0"/>
              <a:t> </a:t>
            </a:r>
            <a:r>
              <a:rPr lang="ru-RU" sz="2400" b="1" dirty="0" err="1"/>
              <a:t>лекар</a:t>
            </a:r>
            <a:r>
              <a:rPr lang="ru-RU" sz="2400" b="1" dirty="0" smtClean="0"/>
              <a:t>.</a:t>
            </a:r>
          </a:p>
          <a:p>
            <a:r>
              <a:rPr lang="ru-RU" sz="2400" b="1" dirty="0" smtClean="0"/>
              <a:t> </a:t>
            </a:r>
            <a:r>
              <a:rPr lang="ru-RU" sz="2400" b="1" dirty="0" err="1"/>
              <a:t>Изключение</a:t>
            </a:r>
            <a:r>
              <a:rPr lang="ru-RU" sz="2400" b="1" dirty="0"/>
              <a:t> от </a:t>
            </a:r>
            <a:r>
              <a:rPr lang="ru-RU" sz="2400" b="1" dirty="0" err="1"/>
              <a:t>последното</a:t>
            </a:r>
            <a:r>
              <a:rPr lang="ru-RU" sz="2400" b="1" dirty="0"/>
              <a:t> се </a:t>
            </a:r>
            <a:r>
              <a:rPr lang="ru-RU" sz="2400" b="1" dirty="0" err="1"/>
              <a:t>прави</a:t>
            </a:r>
            <a:r>
              <a:rPr lang="ru-RU" sz="2400" b="1" dirty="0"/>
              <a:t> за МДИ по КП/</a:t>
            </a:r>
            <a:r>
              <a:rPr lang="ru-RU" sz="2400" b="1" dirty="0" err="1"/>
              <a:t>АПр</a:t>
            </a:r>
            <a:r>
              <a:rPr lang="ru-RU" sz="2400" b="1" dirty="0"/>
              <a:t> за диагностика и лечение на </a:t>
            </a:r>
            <a:r>
              <a:rPr lang="ru-RU" sz="2400" b="1" dirty="0" err="1"/>
              <a:t>пациенти</a:t>
            </a:r>
            <a:r>
              <a:rPr lang="ru-RU" sz="2400" b="1" dirty="0"/>
              <a:t> </a:t>
            </a:r>
            <a:r>
              <a:rPr lang="ru-RU" sz="2400" b="1" dirty="0" err="1"/>
              <a:t>със</a:t>
            </a:r>
            <a:r>
              <a:rPr lang="ru-RU" sz="2400" b="1" dirty="0"/>
              <a:t> </a:t>
            </a:r>
            <a:r>
              <a:rPr lang="ru-RU" sz="2400" b="1" dirty="0" err="1"/>
              <a:t>злокачествени</a:t>
            </a:r>
            <a:r>
              <a:rPr lang="ru-RU" sz="2400" b="1" dirty="0"/>
              <a:t> </a:t>
            </a:r>
            <a:r>
              <a:rPr lang="ru-RU" sz="2400" b="1" dirty="0" err="1"/>
              <a:t>заболявания</a:t>
            </a:r>
            <a:r>
              <a:rPr lang="ru-RU" sz="2400" b="1" dirty="0"/>
              <a:t> и </a:t>
            </a:r>
            <a:r>
              <a:rPr lang="ru-RU" sz="2400" b="1" dirty="0" err="1"/>
              <a:t>муковисцидоза</a:t>
            </a:r>
            <a:r>
              <a:rPr lang="ru-RU" sz="2400" b="1" dirty="0"/>
              <a:t>, </a:t>
            </a:r>
            <a:r>
              <a:rPr lang="ru-RU" sz="2400" b="1" dirty="0" err="1">
                <a:solidFill>
                  <a:srgbClr val="FF0000"/>
                </a:solidFill>
              </a:rPr>
              <a:t>като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всички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необходими</a:t>
            </a:r>
            <a:r>
              <a:rPr lang="ru-RU" sz="2400" b="1" dirty="0">
                <a:solidFill>
                  <a:srgbClr val="FF0000"/>
                </a:solidFill>
              </a:rPr>
              <a:t> МДИ се правят от </a:t>
            </a:r>
            <a:r>
              <a:rPr lang="ru-RU" sz="2400" b="1" dirty="0" err="1">
                <a:solidFill>
                  <a:srgbClr val="FF0000"/>
                </a:solidFill>
              </a:rPr>
              <a:t>приемащото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лечебно</a:t>
            </a:r>
            <a:r>
              <a:rPr lang="ru-RU" sz="2400" b="1" dirty="0">
                <a:solidFill>
                  <a:srgbClr val="FF0000"/>
                </a:solidFill>
              </a:rPr>
              <a:t> заведение.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526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bg-BG" b="1" dirty="0" smtClean="0"/>
              <a:t>Въпрос</a:t>
            </a:r>
            <a:r>
              <a:rPr lang="bg-BG" dirty="0" smtClean="0"/>
              <a:t>: Пациента е с променена терапия, но му остават още отрязъци от Рецептурна бланка 5а.                Мога ли издам нова рецепта? </a:t>
            </a:r>
            <a:endParaRPr lang="en-US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Чл.43      </a:t>
            </a:r>
            <a:r>
              <a:rPr lang="ru-RU" b="1" dirty="0" smtClean="0">
                <a:solidFill>
                  <a:srgbClr val="FF0000"/>
                </a:solidFill>
              </a:rPr>
              <a:t>ДА!</a:t>
            </a:r>
          </a:p>
          <a:p>
            <a:r>
              <a:rPr lang="ru-RU" dirty="0" smtClean="0"/>
              <a:t>(4</a:t>
            </a:r>
            <a:r>
              <a:rPr lang="ru-RU" dirty="0"/>
              <a:t>) </a:t>
            </a:r>
            <a:r>
              <a:rPr lang="ru-RU" dirty="0" err="1"/>
              <a:t>Допускат</a:t>
            </a:r>
            <a:r>
              <a:rPr lang="ru-RU" dirty="0"/>
              <a:t> се </a:t>
            </a:r>
            <a:r>
              <a:rPr lang="ru-RU" dirty="0" err="1"/>
              <a:t>промени</a:t>
            </a:r>
            <a:r>
              <a:rPr lang="ru-RU" dirty="0"/>
              <a:t> в </a:t>
            </a:r>
            <a:r>
              <a:rPr lang="ru-RU" dirty="0" err="1"/>
              <a:t>предписаните</a:t>
            </a:r>
            <a:r>
              <a:rPr lang="ru-RU" dirty="0"/>
              <a:t> </a:t>
            </a:r>
            <a:r>
              <a:rPr lang="ru-RU" dirty="0" err="1"/>
              <a:t>лекарствени</a:t>
            </a:r>
            <a:r>
              <a:rPr lang="ru-RU" dirty="0"/>
              <a:t> </a:t>
            </a:r>
            <a:r>
              <a:rPr lang="ru-RU" dirty="0" err="1"/>
              <a:t>продукти</a:t>
            </a:r>
            <a:r>
              <a:rPr lang="ru-RU" dirty="0"/>
              <a:t> от лекаря, издал </a:t>
            </a:r>
            <a:r>
              <a:rPr lang="ru-RU" dirty="0" err="1"/>
              <a:t>рецептата</a:t>
            </a:r>
            <a:r>
              <a:rPr lang="ru-RU" dirty="0"/>
              <a:t>, </a:t>
            </a:r>
            <a:r>
              <a:rPr lang="ru-RU" dirty="0" err="1"/>
              <a:t>като</a:t>
            </a:r>
            <a:r>
              <a:rPr lang="ru-RU" dirty="0"/>
              <a:t> за </a:t>
            </a:r>
            <a:r>
              <a:rPr lang="ru-RU" dirty="0" err="1"/>
              <a:t>целта</a:t>
            </a:r>
            <a:r>
              <a:rPr lang="ru-RU" dirty="0"/>
              <a:t> </a:t>
            </a:r>
            <a:r>
              <a:rPr lang="ru-RU" dirty="0" err="1"/>
              <a:t>същият</a:t>
            </a:r>
            <a:r>
              <a:rPr lang="ru-RU" dirty="0"/>
              <a:t> </a:t>
            </a:r>
            <a:r>
              <a:rPr lang="ru-RU" b="1" dirty="0" err="1">
                <a:solidFill>
                  <a:srgbClr val="FF0000"/>
                </a:solidFill>
              </a:rPr>
              <a:t>анулира</a:t>
            </a:r>
            <a:r>
              <a:rPr lang="ru-RU" b="1" dirty="0"/>
              <a:t> </a:t>
            </a:r>
            <a:r>
              <a:rPr lang="ru-RU" b="1" dirty="0" err="1"/>
              <a:t>неизпълнените</a:t>
            </a:r>
            <a:r>
              <a:rPr lang="ru-RU" b="1" dirty="0"/>
              <a:t> </a:t>
            </a:r>
            <a:r>
              <a:rPr lang="ru-RU" b="1" dirty="0" err="1"/>
              <a:t>отрязъци</a:t>
            </a:r>
            <a:r>
              <a:rPr lang="ru-RU" b="1" dirty="0"/>
              <a:t> от </a:t>
            </a:r>
            <a:r>
              <a:rPr lang="ru-RU" b="1" dirty="0" err="1"/>
              <a:t>нея</a:t>
            </a:r>
            <a:r>
              <a:rPr lang="ru-RU" b="1" dirty="0"/>
              <a:t> и </a:t>
            </a:r>
            <a:r>
              <a:rPr lang="ru-RU" b="1" dirty="0" err="1"/>
              <a:t>издава</a:t>
            </a:r>
            <a:r>
              <a:rPr lang="ru-RU" b="1" dirty="0"/>
              <a:t> нова.</a:t>
            </a:r>
            <a:endParaRPr lang="en-US" b="1" dirty="0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7308" y="3541691"/>
            <a:ext cx="2099256" cy="236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87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090984"/>
          </a:xfrm>
        </p:spPr>
        <p:txBody>
          <a:bodyPr>
            <a:normAutofit/>
          </a:bodyPr>
          <a:lstStyle/>
          <a:p>
            <a:pPr algn="ctr"/>
            <a:r>
              <a:rPr lang="bg-BG" b="1" dirty="0" smtClean="0"/>
              <a:t>Въпрос</a:t>
            </a:r>
            <a:r>
              <a:rPr lang="bg-BG" dirty="0" smtClean="0"/>
              <a:t>: Кога пациента получава епикриза и в колко екземпляра?</a:t>
            </a:r>
            <a:endParaRPr lang="en-US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341120" y="1558344"/>
            <a:ext cx="9509760" cy="5299656"/>
          </a:xfrm>
        </p:spPr>
        <p:txBody>
          <a:bodyPr>
            <a:normAutofit/>
          </a:bodyPr>
          <a:lstStyle/>
          <a:p>
            <a:r>
              <a:rPr lang="ru-RU" b="1" dirty="0"/>
              <a:t>Чл. 293.</a:t>
            </a:r>
            <a:r>
              <a:rPr lang="ru-RU" dirty="0"/>
              <a:t> (1) </a:t>
            </a:r>
            <a:r>
              <a:rPr lang="ru-RU" b="1" dirty="0">
                <a:solidFill>
                  <a:srgbClr val="FF0000"/>
                </a:solidFill>
              </a:rPr>
              <a:t>При </a:t>
            </a:r>
            <a:r>
              <a:rPr lang="ru-RU" b="1" dirty="0" err="1">
                <a:solidFill>
                  <a:srgbClr val="FF0000"/>
                </a:solidFill>
              </a:rPr>
              <a:t>дехоспитализация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/>
              <a:t>изпълнителят</a:t>
            </a:r>
            <a:r>
              <a:rPr lang="ru-RU" b="1" dirty="0"/>
              <a:t> на БМП </a:t>
            </a:r>
            <a:r>
              <a:rPr lang="ru-RU" b="1" dirty="0" err="1"/>
              <a:t>предоставя</a:t>
            </a:r>
            <a:r>
              <a:rPr lang="ru-RU" b="1" dirty="0"/>
              <a:t> на пациента </a:t>
            </a:r>
            <a:r>
              <a:rPr lang="ru-RU" b="1" dirty="0" err="1"/>
              <a:t>епикриза</a:t>
            </a:r>
            <a:r>
              <a:rPr lang="ru-RU" b="1" dirty="0"/>
              <a:t> с </a:t>
            </a:r>
            <a:r>
              <a:rPr lang="ru-RU" b="1" dirty="0" err="1"/>
              <a:t>машинен</a:t>
            </a:r>
            <a:r>
              <a:rPr lang="ru-RU" b="1" dirty="0"/>
              <a:t> текст, </a:t>
            </a:r>
            <a:r>
              <a:rPr lang="ru-RU" b="1" dirty="0" err="1"/>
              <a:t>която</a:t>
            </a:r>
            <a:r>
              <a:rPr lang="ru-RU" b="1" dirty="0"/>
              <a:t> се </a:t>
            </a:r>
            <a:r>
              <a:rPr lang="ru-RU" b="1" dirty="0" err="1"/>
              <a:t>издава</a:t>
            </a:r>
            <a:r>
              <a:rPr lang="ru-RU" b="1" dirty="0"/>
              <a:t> в </a:t>
            </a:r>
            <a:r>
              <a:rPr lang="ru-RU" b="1" dirty="0">
                <a:solidFill>
                  <a:srgbClr val="FF0000"/>
                </a:solidFill>
              </a:rPr>
              <a:t>три </a:t>
            </a:r>
            <a:r>
              <a:rPr lang="ru-RU" b="1" dirty="0" err="1"/>
              <a:t>еднообразни</a:t>
            </a:r>
            <a:r>
              <a:rPr lang="ru-RU" b="1" dirty="0"/>
              <a:t> </a:t>
            </a:r>
            <a:r>
              <a:rPr lang="ru-RU" b="1" dirty="0" err="1"/>
              <a:t>екземпляра</a:t>
            </a:r>
            <a:r>
              <a:rPr lang="ru-RU" b="1" dirty="0"/>
              <a:t>, </a:t>
            </a:r>
            <a:r>
              <a:rPr lang="ru-RU" b="1" dirty="0" err="1"/>
              <a:t>като</a:t>
            </a:r>
            <a:r>
              <a:rPr lang="ru-RU" b="1" dirty="0"/>
              <a:t>:</a:t>
            </a:r>
          </a:p>
          <a:p>
            <a:r>
              <a:rPr lang="en-US" dirty="0"/>
              <a:t>1. </a:t>
            </a:r>
            <a:r>
              <a:rPr lang="ru-RU" b="1" dirty="0" err="1">
                <a:solidFill>
                  <a:srgbClr val="FF0000"/>
                </a:solidFill>
              </a:rPr>
              <a:t>първият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екземпляр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dirty="0"/>
              <a:t>от </a:t>
            </a:r>
            <a:r>
              <a:rPr lang="ru-RU" dirty="0" err="1"/>
              <a:t>епикризата</a:t>
            </a:r>
            <a:r>
              <a:rPr lang="ru-RU" dirty="0"/>
              <a:t> се </a:t>
            </a:r>
            <a:r>
              <a:rPr lang="ru-RU" dirty="0" err="1"/>
              <a:t>предоставя</a:t>
            </a:r>
            <a:r>
              <a:rPr lang="ru-RU" dirty="0"/>
              <a:t> на пациента или на </a:t>
            </a:r>
            <a:r>
              <a:rPr lang="ru-RU" dirty="0" err="1"/>
              <a:t>членовете</a:t>
            </a:r>
            <a:r>
              <a:rPr lang="ru-RU" dirty="0"/>
              <a:t> на </a:t>
            </a:r>
            <a:r>
              <a:rPr lang="ru-RU" dirty="0" err="1"/>
              <a:t>семейството</a:t>
            </a:r>
            <a:r>
              <a:rPr lang="ru-RU" dirty="0"/>
              <a:t> </a:t>
            </a:r>
            <a:r>
              <a:rPr lang="ru-RU" dirty="0" err="1"/>
              <a:t>му</a:t>
            </a:r>
            <a:r>
              <a:rPr lang="ru-RU" dirty="0"/>
              <a:t> или на </a:t>
            </a:r>
            <a:r>
              <a:rPr lang="ru-RU" dirty="0" err="1"/>
              <a:t>придружаващите</a:t>
            </a:r>
            <a:r>
              <a:rPr lang="ru-RU" dirty="0"/>
              <a:t> </a:t>
            </a:r>
            <a:r>
              <a:rPr lang="ru-RU" dirty="0" err="1"/>
              <a:t>го</a:t>
            </a:r>
            <a:r>
              <a:rPr lang="ru-RU" dirty="0"/>
              <a:t> лица </a:t>
            </a:r>
            <a:r>
              <a:rPr lang="ru-RU" dirty="0" err="1"/>
              <a:t>срещу</a:t>
            </a:r>
            <a:r>
              <a:rPr lang="ru-RU" dirty="0"/>
              <a:t> </a:t>
            </a:r>
            <a:r>
              <a:rPr lang="ru-RU" dirty="0" err="1"/>
              <a:t>подпис</a:t>
            </a:r>
            <a:r>
              <a:rPr lang="ru-RU" dirty="0"/>
              <a:t> в „История на </a:t>
            </a:r>
            <a:r>
              <a:rPr lang="ru-RU" dirty="0" err="1"/>
              <a:t>заболяване</a:t>
            </a:r>
            <a:r>
              <a:rPr lang="ru-RU" dirty="0"/>
              <a:t>“ (ИЗ);</a:t>
            </a:r>
          </a:p>
          <a:p>
            <a:r>
              <a:rPr lang="en-US" dirty="0"/>
              <a:t>2. </a:t>
            </a:r>
            <a:r>
              <a:rPr lang="ru-RU" b="1" dirty="0" err="1">
                <a:solidFill>
                  <a:srgbClr val="FF0000"/>
                </a:solidFill>
              </a:rPr>
              <a:t>вторият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екземпляр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dirty="0"/>
              <a:t>от </a:t>
            </a:r>
            <a:r>
              <a:rPr lang="ru-RU" dirty="0" err="1"/>
              <a:t>епикризата</a:t>
            </a:r>
            <a:r>
              <a:rPr lang="ru-RU" dirty="0"/>
              <a:t> се </a:t>
            </a:r>
            <a:r>
              <a:rPr lang="ru-RU" dirty="0" err="1"/>
              <a:t>оформя</a:t>
            </a:r>
            <a:r>
              <a:rPr lang="ru-RU" dirty="0"/>
              <a:t> и </a:t>
            </a:r>
            <a:r>
              <a:rPr lang="ru-RU" dirty="0" err="1"/>
              <a:t>изпраща</a:t>
            </a:r>
            <a:r>
              <a:rPr lang="ru-RU" dirty="0"/>
              <a:t> чрез пациента или чрез </a:t>
            </a:r>
            <a:r>
              <a:rPr lang="ru-RU" dirty="0" err="1"/>
              <a:t>членовете</a:t>
            </a:r>
            <a:r>
              <a:rPr lang="ru-RU" dirty="0"/>
              <a:t> на </a:t>
            </a:r>
            <a:r>
              <a:rPr lang="ru-RU" dirty="0" err="1"/>
              <a:t>семейството</a:t>
            </a:r>
            <a:r>
              <a:rPr lang="ru-RU" dirty="0"/>
              <a:t> </a:t>
            </a:r>
            <a:r>
              <a:rPr lang="ru-RU" dirty="0" err="1"/>
              <a:t>му</a:t>
            </a:r>
            <a:r>
              <a:rPr lang="ru-RU" dirty="0"/>
              <a:t> или чрез </a:t>
            </a:r>
            <a:r>
              <a:rPr lang="ru-RU" dirty="0" err="1"/>
              <a:t>придружаващите</a:t>
            </a:r>
            <a:r>
              <a:rPr lang="ru-RU" dirty="0"/>
              <a:t> </a:t>
            </a:r>
            <a:r>
              <a:rPr lang="ru-RU" dirty="0" err="1"/>
              <a:t>го</a:t>
            </a:r>
            <a:r>
              <a:rPr lang="ru-RU" dirty="0"/>
              <a:t> лица на ОПЛ;</a:t>
            </a:r>
          </a:p>
          <a:p>
            <a:r>
              <a:rPr lang="en-US" dirty="0"/>
              <a:t>3. </a:t>
            </a:r>
            <a:r>
              <a:rPr lang="ru-RU" b="1" dirty="0" err="1">
                <a:solidFill>
                  <a:srgbClr val="FF0000"/>
                </a:solidFill>
              </a:rPr>
              <a:t>третият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екземпляр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dirty="0"/>
              <a:t>от </a:t>
            </a:r>
            <a:r>
              <a:rPr lang="ru-RU" dirty="0" err="1"/>
              <a:t>епикризата</a:t>
            </a:r>
            <a:r>
              <a:rPr lang="ru-RU" dirty="0"/>
              <a:t> се </a:t>
            </a:r>
            <a:r>
              <a:rPr lang="ru-RU" dirty="0" err="1"/>
              <a:t>прилага</a:t>
            </a:r>
            <a:r>
              <a:rPr lang="ru-RU" dirty="0"/>
              <a:t> </a:t>
            </a:r>
            <a:r>
              <a:rPr lang="ru-RU" dirty="0" err="1"/>
              <a:t>към</a:t>
            </a:r>
            <a:r>
              <a:rPr lang="ru-RU" dirty="0"/>
              <a:t> </a:t>
            </a:r>
            <a:r>
              <a:rPr lang="ru-RU" dirty="0" err="1"/>
              <a:t>историята</a:t>
            </a:r>
            <a:r>
              <a:rPr lang="ru-RU" dirty="0"/>
              <a:t> на </a:t>
            </a:r>
            <a:r>
              <a:rPr lang="ru-RU" dirty="0" err="1"/>
              <a:t>заболяването</a:t>
            </a:r>
            <a:r>
              <a:rPr lang="ru-RU" dirty="0"/>
              <a:t> на пациента и се </a:t>
            </a:r>
            <a:r>
              <a:rPr lang="ru-RU" dirty="0" err="1"/>
              <a:t>съхранява</a:t>
            </a:r>
            <a:r>
              <a:rPr lang="ru-RU" dirty="0"/>
              <a:t> в </a:t>
            </a:r>
            <a:r>
              <a:rPr lang="ru-RU" dirty="0" err="1"/>
              <a:t>лечебното</a:t>
            </a:r>
            <a:r>
              <a:rPr lang="ru-RU" dirty="0"/>
              <a:t> заведение</a:t>
            </a:r>
            <a:r>
              <a:rPr lang="ru-RU" dirty="0" smtClean="0"/>
              <a:t>.</a:t>
            </a:r>
          </a:p>
          <a:p>
            <a:r>
              <a:rPr lang="en-US" dirty="0"/>
              <a:t>(6) </a:t>
            </a:r>
            <a:r>
              <a:rPr lang="ru-RU" dirty="0"/>
              <a:t>В </a:t>
            </a:r>
            <a:r>
              <a:rPr lang="ru-RU" dirty="0" err="1"/>
              <a:t>случаите</a:t>
            </a:r>
            <a:r>
              <a:rPr lang="ru-RU" dirty="0"/>
              <a:t> на </a:t>
            </a:r>
            <a:r>
              <a:rPr lang="ru-RU" dirty="0" err="1"/>
              <a:t>изчакване</a:t>
            </a:r>
            <a:r>
              <a:rPr lang="ru-RU" dirty="0"/>
              <a:t> на </a:t>
            </a:r>
            <a:r>
              <a:rPr lang="ru-RU" dirty="0" err="1"/>
              <a:t>резултати</a:t>
            </a:r>
            <a:r>
              <a:rPr lang="ru-RU" dirty="0"/>
              <a:t> от </a:t>
            </a:r>
            <a:r>
              <a:rPr lang="ru-RU" dirty="0" err="1"/>
              <a:t>проведени</a:t>
            </a:r>
            <a:r>
              <a:rPr lang="ru-RU" dirty="0"/>
              <a:t> </a:t>
            </a:r>
            <a:r>
              <a:rPr lang="ru-RU" dirty="0" err="1"/>
              <a:t>изследвания</a:t>
            </a:r>
            <a:r>
              <a:rPr lang="ru-RU" dirty="0"/>
              <a:t>, </a:t>
            </a:r>
            <a:r>
              <a:rPr lang="ru-RU" dirty="0" err="1"/>
              <a:t>касаещи</a:t>
            </a:r>
            <a:r>
              <a:rPr lang="ru-RU" dirty="0"/>
              <a:t> </a:t>
            </a:r>
            <a:r>
              <a:rPr lang="ru-RU" dirty="0" err="1"/>
              <a:t>потвърждаване</a:t>
            </a:r>
            <a:r>
              <a:rPr lang="ru-RU" dirty="0"/>
              <a:t> на </a:t>
            </a:r>
            <a:r>
              <a:rPr lang="ru-RU" dirty="0" err="1"/>
              <a:t>окончателна</a:t>
            </a:r>
            <a:r>
              <a:rPr lang="ru-RU" dirty="0"/>
              <a:t> диагноза, </a:t>
            </a:r>
            <a:r>
              <a:rPr lang="ru-RU" dirty="0" err="1"/>
              <a:t>епикризата</a:t>
            </a:r>
            <a:r>
              <a:rPr lang="ru-RU" dirty="0"/>
              <a:t> се </a:t>
            </a:r>
            <a:r>
              <a:rPr lang="ru-RU" dirty="0" err="1"/>
              <a:t>предоставя</a:t>
            </a:r>
            <a:r>
              <a:rPr lang="ru-RU" dirty="0"/>
              <a:t> на пациента след </a:t>
            </a:r>
            <a:r>
              <a:rPr lang="ru-RU" dirty="0" err="1"/>
              <a:t>получаване</a:t>
            </a:r>
            <a:r>
              <a:rPr lang="ru-RU" dirty="0"/>
              <a:t> на </a:t>
            </a:r>
            <a:r>
              <a:rPr lang="ru-RU" dirty="0" err="1"/>
              <a:t>резултата</a:t>
            </a:r>
            <a:r>
              <a:rPr lang="ru-RU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30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bg-BG" b="1" dirty="0" smtClean="0"/>
              <a:t>Въпрос</a:t>
            </a:r>
            <a:r>
              <a:rPr lang="bg-BG" dirty="0" smtClean="0"/>
              <a:t>: На пациента са правени </a:t>
            </a:r>
            <a:r>
              <a:rPr lang="bg-BG" dirty="0" err="1" smtClean="0"/>
              <a:t>рентгенологични</a:t>
            </a:r>
            <a:r>
              <a:rPr lang="bg-BG" dirty="0" smtClean="0"/>
              <a:t> и др. изследвания в болница. Има ли право да ги получи след изписването?</a:t>
            </a:r>
            <a:endParaRPr lang="en-US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b="1" dirty="0" smtClean="0">
                <a:solidFill>
                  <a:srgbClr val="FF0000"/>
                </a:solidFill>
              </a:rPr>
              <a:t>ДА</a:t>
            </a:r>
            <a:r>
              <a:rPr lang="bg-BG" dirty="0" smtClean="0"/>
              <a:t>,  ЧЛ. 295 </a:t>
            </a:r>
          </a:p>
          <a:p>
            <a:pPr marL="45720" indent="0">
              <a:buNone/>
            </a:pPr>
            <a:r>
              <a:rPr lang="bg-BG" dirty="0"/>
              <a:t> </a:t>
            </a:r>
            <a:r>
              <a:rPr lang="bg-BG" dirty="0" smtClean="0"/>
              <a:t>            </a:t>
            </a:r>
            <a:r>
              <a:rPr lang="en-US" dirty="0" smtClean="0"/>
              <a:t>7</a:t>
            </a:r>
            <a:r>
              <a:rPr lang="en-US" dirty="0"/>
              <a:t>. </a:t>
            </a:r>
            <a:r>
              <a:rPr lang="ru-RU" dirty="0"/>
              <a:t>В</a:t>
            </a:r>
            <a:r>
              <a:rPr lang="ru-RU" dirty="0" smtClean="0"/>
              <a:t> </a:t>
            </a:r>
            <a:r>
              <a:rPr lang="ru-RU" dirty="0"/>
              <a:t>случай че </a:t>
            </a:r>
            <a:r>
              <a:rPr lang="ru-RU" dirty="0" err="1"/>
              <a:t>рентгенологичните</a:t>
            </a:r>
            <a:r>
              <a:rPr lang="ru-RU" dirty="0"/>
              <a:t> </a:t>
            </a:r>
            <a:r>
              <a:rPr lang="ru-RU" dirty="0" err="1"/>
              <a:t>изследвания</a:t>
            </a:r>
            <a:r>
              <a:rPr lang="ru-RU" dirty="0"/>
              <a:t> се </a:t>
            </a:r>
            <a:r>
              <a:rPr lang="ru-RU" dirty="0" err="1"/>
              <a:t>записват</a:t>
            </a:r>
            <a:r>
              <a:rPr lang="ru-RU" dirty="0"/>
              <a:t> само на </a:t>
            </a:r>
            <a:r>
              <a:rPr lang="ru-RU" dirty="0" err="1"/>
              <a:t>електронен</a:t>
            </a:r>
            <a:r>
              <a:rPr lang="ru-RU" dirty="0"/>
              <a:t> </a:t>
            </a:r>
            <a:r>
              <a:rPr lang="ru-RU" dirty="0" err="1"/>
              <a:t>носител</a:t>
            </a:r>
            <a:r>
              <a:rPr lang="ru-RU" dirty="0"/>
              <a:t>, </a:t>
            </a:r>
            <a:r>
              <a:rPr lang="ru-RU" dirty="0" err="1"/>
              <a:t>копие</a:t>
            </a:r>
            <a:r>
              <a:rPr lang="ru-RU" dirty="0"/>
              <a:t> от </a:t>
            </a:r>
            <a:r>
              <a:rPr lang="ru-RU" dirty="0" err="1"/>
              <a:t>електронния</a:t>
            </a:r>
            <a:r>
              <a:rPr lang="ru-RU" dirty="0"/>
              <a:t> </a:t>
            </a:r>
            <a:r>
              <a:rPr lang="ru-RU" dirty="0" err="1"/>
              <a:t>носител</a:t>
            </a:r>
            <a:r>
              <a:rPr lang="ru-RU" dirty="0"/>
              <a:t> се </a:t>
            </a:r>
            <a:r>
              <a:rPr lang="ru-RU" dirty="0" err="1"/>
              <a:t>предоставя</a:t>
            </a:r>
            <a:r>
              <a:rPr lang="ru-RU" dirty="0"/>
              <a:t> на пациента при </a:t>
            </a:r>
            <a:r>
              <a:rPr lang="ru-RU" dirty="0" err="1"/>
              <a:t>дехоспитализацията</a:t>
            </a:r>
            <a:r>
              <a:rPr lang="ru-RU" dirty="0"/>
              <a:t> </a:t>
            </a:r>
            <a:r>
              <a:rPr lang="ru-RU" b="1" dirty="0" err="1"/>
              <a:t>срещу</a:t>
            </a:r>
            <a:r>
              <a:rPr lang="ru-RU" b="1" dirty="0"/>
              <a:t> </a:t>
            </a:r>
            <a:r>
              <a:rPr lang="ru-RU" b="1" dirty="0" err="1"/>
              <a:t>заплащане</a:t>
            </a:r>
            <a:r>
              <a:rPr lang="ru-RU" b="1" dirty="0"/>
              <a:t> </a:t>
            </a:r>
            <a:r>
              <a:rPr lang="ru-RU" dirty="0"/>
              <a:t>по определена цена от </a:t>
            </a:r>
            <a:r>
              <a:rPr lang="ru-RU" dirty="0" err="1"/>
              <a:t>лечебното</a:t>
            </a:r>
            <a:r>
              <a:rPr lang="ru-RU" dirty="0"/>
              <a:t> заведение; </a:t>
            </a:r>
            <a:r>
              <a:rPr lang="ru-RU" dirty="0" err="1"/>
              <a:t>рентгенологичната</a:t>
            </a:r>
            <a:r>
              <a:rPr lang="ru-RU" dirty="0"/>
              <a:t> находка се </a:t>
            </a:r>
            <a:r>
              <a:rPr lang="ru-RU" dirty="0" err="1"/>
              <a:t>съхранява</a:t>
            </a:r>
            <a:r>
              <a:rPr lang="ru-RU" dirty="0"/>
              <a:t> в </a:t>
            </a:r>
            <a:r>
              <a:rPr lang="ru-RU" dirty="0" err="1"/>
              <a:t>базата</a:t>
            </a:r>
            <a:r>
              <a:rPr lang="ru-RU" dirty="0"/>
              <a:t> </a:t>
            </a:r>
            <a:r>
              <a:rPr lang="ru-RU" dirty="0" err="1"/>
              <a:t>данни</a:t>
            </a:r>
            <a:r>
              <a:rPr lang="ru-RU" dirty="0"/>
              <a:t> на </a:t>
            </a:r>
            <a:r>
              <a:rPr lang="ru-RU" dirty="0" err="1"/>
              <a:t>лечебното</a:t>
            </a:r>
            <a:r>
              <a:rPr lang="ru-RU" dirty="0"/>
              <a:t> заведение</a:t>
            </a:r>
            <a:r>
              <a:rPr lang="ru-RU" dirty="0" smtClean="0"/>
              <a:t>;</a:t>
            </a:r>
          </a:p>
          <a:p>
            <a:pPr marL="45720" indent="0">
              <a:buNone/>
            </a:pPr>
            <a:endParaRPr lang="en-US" dirty="0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3511" y="3902300"/>
            <a:ext cx="4945486" cy="212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54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b="1" dirty="0" smtClean="0"/>
              <a:t>Въпрос</a:t>
            </a:r>
            <a:r>
              <a:rPr lang="bg-BG" dirty="0" smtClean="0"/>
              <a:t>: Какво се случва, ако пациент е в болница и едновременно с това е и в </a:t>
            </a:r>
            <a:r>
              <a:rPr lang="bg-BG" dirty="0" err="1" smtClean="0"/>
              <a:t>извънболничната</a:t>
            </a:r>
            <a:r>
              <a:rPr lang="bg-BG" dirty="0" smtClean="0"/>
              <a:t> помощ?</a:t>
            </a:r>
            <a:endParaRPr lang="en-US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Чл. 357 </a:t>
            </a:r>
            <a:r>
              <a:rPr lang="en-US" dirty="0" smtClean="0"/>
              <a:t>(3</a:t>
            </a:r>
            <a:r>
              <a:rPr lang="en-US" dirty="0"/>
              <a:t>) </a:t>
            </a:r>
            <a:r>
              <a:rPr lang="ru-RU" dirty="0" err="1"/>
              <a:t>Националната</a:t>
            </a:r>
            <a:r>
              <a:rPr lang="ru-RU" dirty="0"/>
              <a:t> </a:t>
            </a:r>
            <a:r>
              <a:rPr lang="ru-RU" dirty="0" err="1"/>
              <a:t>здравноосигурителна</a:t>
            </a:r>
            <a:r>
              <a:rPr lang="ru-RU" dirty="0"/>
              <a:t> </a:t>
            </a:r>
            <a:r>
              <a:rPr lang="ru-RU" dirty="0" err="1"/>
              <a:t>каса</a:t>
            </a:r>
            <a:r>
              <a:rPr lang="ru-RU" dirty="0"/>
              <a:t> </a:t>
            </a:r>
            <a:r>
              <a:rPr lang="ru-RU" b="1" dirty="0">
                <a:solidFill>
                  <a:srgbClr val="FF0000"/>
                </a:solidFill>
              </a:rPr>
              <a:t>не </a:t>
            </a:r>
            <a:r>
              <a:rPr lang="ru-RU" b="1" dirty="0" err="1">
                <a:solidFill>
                  <a:srgbClr val="FF0000"/>
                </a:solidFill>
              </a:rPr>
              <a:t>заплаща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dirty="0" err="1"/>
              <a:t>отчетена</a:t>
            </a:r>
            <a:r>
              <a:rPr lang="ru-RU" dirty="0"/>
              <a:t> </a:t>
            </a:r>
            <a:r>
              <a:rPr lang="ru-RU" dirty="0" err="1"/>
              <a:t>дейност</a:t>
            </a:r>
            <a:r>
              <a:rPr lang="ru-RU" dirty="0"/>
              <a:t> в </a:t>
            </a:r>
            <a:r>
              <a:rPr lang="ru-RU" dirty="0" err="1"/>
              <a:t>случаите</a:t>
            </a:r>
            <a:r>
              <a:rPr lang="ru-RU" dirty="0"/>
              <a:t> на </a:t>
            </a:r>
            <a:r>
              <a:rPr lang="ru-RU" dirty="0" err="1"/>
              <a:t>хоспитализации</a:t>
            </a:r>
            <a:r>
              <a:rPr lang="ru-RU" dirty="0"/>
              <a:t> с </a:t>
            </a:r>
            <a:r>
              <a:rPr lang="ru-RU" dirty="0" err="1"/>
              <a:t>изцяло</a:t>
            </a:r>
            <a:r>
              <a:rPr lang="ru-RU" dirty="0"/>
              <a:t> или частично </a:t>
            </a:r>
            <a:r>
              <a:rPr lang="ru-RU" dirty="0" err="1"/>
              <a:t>припокриващи</a:t>
            </a:r>
            <a:r>
              <a:rPr lang="ru-RU" dirty="0"/>
              <a:t> се </a:t>
            </a:r>
            <a:r>
              <a:rPr lang="ru-RU" dirty="0" err="1"/>
              <a:t>периоди</a:t>
            </a:r>
            <a:r>
              <a:rPr lang="ru-RU" dirty="0"/>
              <a:t> за един и </a:t>
            </a:r>
            <a:r>
              <a:rPr lang="ru-RU" dirty="0" err="1"/>
              <a:t>същ</a:t>
            </a:r>
            <a:r>
              <a:rPr lang="ru-RU" dirty="0"/>
              <a:t> пациент. </a:t>
            </a:r>
            <a:endParaRPr lang="ru-RU" dirty="0" smtClean="0"/>
          </a:p>
          <a:p>
            <a:r>
              <a:rPr lang="ru-RU" dirty="0" err="1" smtClean="0"/>
              <a:t>Когато</a:t>
            </a:r>
            <a:r>
              <a:rPr lang="ru-RU" dirty="0" smtClean="0"/>
              <a:t> </a:t>
            </a:r>
            <a:r>
              <a:rPr lang="ru-RU" dirty="0" err="1"/>
              <a:t>са</a:t>
            </a:r>
            <a:r>
              <a:rPr lang="ru-RU" dirty="0"/>
              <a:t> </a:t>
            </a:r>
            <a:r>
              <a:rPr lang="ru-RU" dirty="0" err="1"/>
              <a:t>отчетени</a:t>
            </a:r>
            <a:r>
              <a:rPr lang="ru-RU" dirty="0"/>
              <a:t> </a:t>
            </a:r>
            <a:r>
              <a:rPr lang="ru-RU" dirty="0" err="1"/>
              <a:t>дейности</a:t>
            </a:r>
            <a:r>
              <a:rPr lang="ru-RU" dirty="0"/>
              <a:t>, </a:t>
            </a:r>
            <a:r>
              <a:rPr lang="ru-RU" dirty="0" err="1"/>
              <a:t>извършени</a:t>
            </a:r>
            <a:r>
              <a:rPr lang="ru-RU" dirty="0"/>
              <a:t> по </a:t>
            </a:r>
            <a:r>
              <a:rPr lang="ru-RU" dirty="0" err="1"/>
              <a:t>едно</a:t>
            </a:r>
            <a:r>
              <a:rPr lang="ru-RU" dirty="0"/>
              <a:t> и </a:t>
            </a:r>
            <a:r>
              <a:rPr lang="ru-RU" dirty="0" err="1"/>
              <a:t>също</a:t>
            </a:r>
            <a:r>
              <a:rPr lang="ru-RU" dirty="0"/>
              <a:t> </a:t>
            </a:r>
            <a:r>
              <a:rPr lang="ru-RU" dirty="0" err="1"/>
              <a:t>време</a:t>
            </a:r>
            <a:r>
              <a:rPr lang="ru-RU" dirty="0"/>
              <a:t> от </a:t>
            </a:r>
            <a:r>
              <a:rPr lang="ru-RU" dirty="0" err="1"/>
              <a:t>изпълнители</a:t>
            </a:r>
            <a:r>
              <a:rPr lang="ru-RU" dirty="0"/>
              <a:t> на </a:t>
            </a:r>
            <a:r>
              <a:rPr lang="ru-RU" dirty="0" err="1"/>
              <a:t>извънболнична</a:t>
            </a:r>
            <a:r>
              <a:rPr lang="ru-RU" dirty="0"/>
              <a:t> и на </a:t>
            </a:r>
            <a:r>
              <a:rPr lang="ru-RU" dirty="0" err="1"/>
              <a:t>болнична</a:t>
            </a:r>
            <a:r>
              <a:rPr lang="ru-RU" dirty="0"/>
              <a:t> </a:t>
            </a:r>
            <a:r>
              <a:rPr lang="ru-RU" dirty="0" err="1"/>
              <a:t>медицинска</a:t>
            </a:r>
            <a:r>
              <a:rPr lang="ru-RU" dirty="0"/>
              <a:t> </a:t>
            </a:r>
            <a:r>
              <a:rPr lang="ru-RU" dirty="0" err="1"/>
              <a:t>помощ</a:t>
            </a:r>
            <a:r>
              <a:rPr lang="ru-RU" dirty="0"/>
              <a:t>, </a:t>
            </a:r>
            <a:r>
              <a:rPr lang="ru-RU" b="1" dirty="0"/>
              <a:t>се </a:t>
            </a:r>
            <a:r>
              <a:rPr lang="ru-RU" b="1" dirty="0" err="1"/>
              <a:t>извършва</a:t>
            </a:r>
            <a:r>
              <a:rPr lang="ru-RU" b="1" dirty="0"/>
              <a:t> проверка на </a:t>
            </a:r>
            <a:r>
              <a:rPr lang="ru-RU" b="1" dirty="0" err="1"/>
              <a:t>изпълнителите</a:t>
            </a:r>
            <a:r>
              <a:rPr lang="ru-RU" b="1" dirty="0"/>
              <a:t> за </a:t>
            </a:r>
            <a:r>
              <a:rPr lang="ru-RU" b="1" dirty="0" err="1"/>
              <a:t>тези</a:t>
            </a:r>
            <a:r>
              <a:rPr lang="ru-RU" b="1" dirty="0"/>
              <a:t> </a:t>
            </a:r>
            <a:r>
              <a:rPr lang="ru-RU" b="1" dirty="0" err="1"/>
              <a:t>дейности</a:t>
            </a:r>
            <a:r>
              <a:rPr lang="ru-RU" b="1" dirty="0"/>
              <a:t>. Не се </a:t>
            </a:r>
            <a:r>
              <a:rPr lang="ru-RU" b="1" dirty="0" err="1"/>
              <a:t>заплаща</a:t>
            </a:r>
            <a:r>
              <a:rPr lang="ru-RU" b="1" dirty="0"/>
              <a:t> на </a:t>
            </a:r>
            <a:r>
              <a:rPr lang="ru-RU" b="1" dirty="0" err="1"/>
              <a:t>изпълнителя</a:t>
            </a:r>
            <a:r>
              <a:rPr lang="ru-RU" b="1" dirty="0"/>
              <a:t>, </a:t>
            </a:r>
            <a:r>
              <a:rPr lang="ru-RU" b="1" dirty="0" err="1"/>
              <a:t>който</a:t>
            </a:r>
            <a:r>
              <a:rPr lang="ru-RU" b="1" dirty="0"/>
              <a:t> е </a:t>
            </a:r>
            <a:r>
              <a:rPr lang="ru-RU" b="1" dirty="0" err="1"/>
              <a:t>отчел</a:t>
            </a:r>
            <a:r>
              <a:rPr lang="ru-RU" b="1" dirty="0"/>
              <a:t> </a:t>
            </a:r>
            <a:r>
              <a:rPr lang="ru-RU" b="1" dirty="0" err="1"/>
              <a:t>неизвършена</a:t>
            </a:r>
            <a:r>
              <a:rPr lang="ru-RU" b="1" dirty="0"/>
              <a:t> </a:t>
            </a:r>
            <a:r>
              <a:rPr lang="ru-RU" b="1" dirty="0" err="1"/>
              <a:t>дейност</a:t>
            </a:r>
            <a:r>
              <a:rPr lang="ru-RU" b="1" dirty="0"/>
              <a:t>, и </a:t>
            </a:r>
            <a:r>
              <a:rPr lang="ru-RU" b="1" dirty="0" err="1"/>
              <a:t>съответно</a:t>
            </a:r>
            <a:r>
              <a:rPr lang="ru-RU" b="1" dirty="0"/>
              <a:t> </a:t>
            </a:r>
            <a:r>
              <a:rPr lang="ru-RU" b="1" dirty="0" err="1"/>
              <a:t>изпълнителят</a:t>
            </a:r>
            <a:r>
              <a:rPr lang="ru-RU" b="1" dirty="0"/>
              <a:t> </a:t>
            </a:r>
            <a:r>
              <a:rPr lang="ru-RU" b="1" dirty="0" err="1"/>
              <a:t>възстановява</a:t>
            </a:r>
            <a:r>
              <a:rPr lang="ru-RU" b="1" dirty="0"/>
              <a:t> </a:t>
            </a:r>
            <a:r>
              <a:rPr lang="ru-RU" b="1" dirty="0" err="1"/>
              <a:t>неоснователно</a:t>
            </a:r>
            <a:r>
              <a:rPr lang="ru-RU" b="1" dirty="0"/>
              <a:t> </a:t>
            </a:r>
            <a:r>
              <a:rPr lang="ru-RU" b="1" dirty="0" err="1"/>
              <a:t>получените</a:t>
            </a:r>
            <a:r>
              <a:rPr lang="ru-RU" b="1" dirty="0"/>
              <a:t> </a:t>
            </a:r>
            <a:r>
              <a:rPr lang="ru-RU" b="1" dirty="0" err="1"/>
              <a:t>суми</a:t>
            </a:r>
            <a:r>
              <a:rPr lang="ru-RU" b="1" dirty="0"/>
              <a:t>.</a:t>
            </a:r>
          </a:p>
          <a:p>
            <a:endParaRPr lang="en-US" dirty="0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3662" y="4287646"/>
            <a:ext cx="4275785" cy="2570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270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b="1" dirty="0" smtClean="0"/>
              <a:t>Въпрос</a:t>
            </a:r>
            <a:r>
              <a:rPr lang="bg-BG" dirty="0" smtClean="0"/>
              <a:t>: Пациент е неосигурен, но е хоспитализиран по спешност. Кога трябва да плати </a:t>
            </a:r>
            <a:r>
              <a:rPr lang="bg-BG" dirty="0" err="1" smtClean="0"/>
              <a:t>здр</a:t>
            </a:r>
            <a:r>
              <a:rPr lang="bg-BG" dirty="0" smtClean="0"/>
              <a:t>. </a:t>
            </a:r>
            <a:r>
              <a:rPr lang="bg-BG" dirty="0"/>
              <a:t>в</a:t>
            </a:r>
            <a:r>
              <a:rPr lang="bg-BG" dirty="0" smtClean="0"/>
              <a:t>носки, за да  възстанови права, за да не заплаща за лечението? </a:t>
            </a:r>
            <a:endParaRPr lang="en-US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в) подлежи на </a:t>
            </a:r>
            <a:r>
              <a:rPr lang="ru-RU" dirty="0" err="1"/>
              <a:t>задължително</a:t>
            </a:r>
            <a:r>
              <a:rPr lang="ru-RU" dirty="0"/>
              <a:t> </a:t>
            </a:r>
            <a:r>
              <a:rPr lang="ru-RU" dirty="0" err="1"/>
              <a:t>здравно</a:t>
            </a:r>
            <a:r>
              <a:rPr lang="ru-RU" dirty="0"/>
              <a:t> </a:t>
            </a:r>
            <a:r>
              <a:rPr lang="ru-RU" dirty="0" err="1"/>
              <a:t>осигуряване</a:t>
            </a:r>
            <a:r>
              <a:rPr lang="ru-RU" dirty="0"/>
              <a:t> в НЗОК, но е с </a:t>
            </a:r>
            <a:r>
              <a:rPr lang="ru-RU" dirty="0" err="1"/>
              <a:t>прекъснати</a:t>
            </a:r>
            <a:r>
              <a:rPr lang="ru-RU" dirty="0"/>
              <a:t> </a:t>
            </a:r>
            <a:r>
              <a:rPr lang="ru-RU" dirty="0" err="1"/>
              <a:t>здравноосигурителни</a:t>
            </a:r>
            <a:r>
              <a:rPr lang="ru-RU" dirty="0"/>
              <a:t> права и не е </a:t>
            </a:r>
            <a:r>
              <a:rPr lang="ru-RU" dirty="0" err="1"/>
              <a:t>възстановило</a:t>
            </a:r>
            <a:r>
              <a:rPr lang="ru-RU" dirty="0"/>
              <a:t> </a:t>
            </a:r>
            <a:r>
              <a:rPr lang="ru-RU" dirty="0" err="1"/>
              <a:t>същите</a:t>
            </a:r>
            <a:r>
              <a:rPr lang="ru-RU" dirty="0"/>
              <a:t> </a:t>
            </a:r>
            <a:r>
              <a:rPr lang="ru-RU" b="1" dirty="0">
                <a:solidFill>
                  <a:srgbClr val="FF0000"/>
                </a:solidFill>
              </a:rPr>
              <a:t>до </a:t>
            </a:r>
            <a:r>
              <a:rPr lang="ru-RU" b="1" dirty="0" err="1">
                <a:solidFill>
                  <a:srgbClr val="FF0000"/>
                </a:solidFill>
              </a:rPr>
              <a:t>датата</a:t>
            </a:r>
            <a:r>
              <a:rPr lang="ru-RU" b="1" dirty="0">
                <a:solidFill>
                  <a:srgbClr val="FF0000"/>
                </a:solidFill>
              </a:rPr>
              <a:t> на </a:t>
            </a:r>
            <a:r>
              <a:rPr lang="ru-RU" b="1" dirty="0" err="1">
                <a:solidFill>
                  <a:srgbClr val="FF0000"/>
                </a:solidFill>
              </a:rPr>
              <a:t>дехоспитализацията</a:t>
            </a:r>
            <a:r>
              <a:rPr lang="ru-RU" b="1" dirty="0">
                <a:solidFill>
                  <a:srgbClr val="FF0000"/>
                </a:solidFill>
              </a:rPr>
              <a:t>/</a:t>
            </a:r>
            <a:r>
              <a:rPr lang="ru-RU" b="1" dirty="0" err="1">
                <a:solidFill>
                  <a:srgbClr val="FF0000"/>
                </a:solidFill>
              </a:rPr>
              <a:t>извършване</a:t>
            </a:r>
            <a:r>
              <a:rPr lang="ru-RU" b="1" dirty="0">
                <a:solidFill>
                  <a:srgbClr val="FF0000"/>
                </a:solidFill>
              </a:rPr>
              <a:t>/</a:t>
            </a:r>
            <a:r>
              <a:rPr lang="ru-RU" b="1" dirty="0" err="1">
                <a:solidFill>
                  <a:srgbClr val="FF0000"/>
                </a:solidFill>
              </a:rPr>
              <a:t>завършване</a:t>
            </a:r>
            <a:r>
              <a:rPr lang="ru-RU" b="1" dirty="0">
                <a:solidFill>
                  <a:srgbClr val="FF0000"/>
                </a:solidFill>
              </a:rPr>
              <a:t> на </a:t>
            </a:r>
            <a:r>
              <a:rPr lang="ru-RU" b="1" dirty="0" err="1">
                <a:solidFill>
                  <a:srgbClr val="FF0000"/>
                </a:solidFill>
              </a:rPr>
              <a:t>дейността</a:t>
            </a:r>
            <a:r>
              <a:rPr lang="ru-RU" b="1" dirty="0" smtClean="0">
                <a:solidFill>
                  <a:srgbClr val="FF0000"/>
                </a:solidFill>
              </a:rPr>
              <a:t>;</a:t>
            </a:r>
          </a:p>
          <a:p>
            <a:r>
              <a:rPr lang="en-US" b="1" dirty="0"/>
              <a:t>(6) </a:t>
            </a:r>
            <a:r>
              <a:rPr lang="ru-RU" b="1" dirty="0" err="1"/>
              <a:t>Здравноосигурителният</a:t>
            </a:r>
            <a:r>
              <a:rPr lang="ru-RU" b="1" dirty="0"/>
              <a:t> статус на ЗОЛ с </a:t>
            </a:r>
            <a:r>
              <a:rPr lang="ru-RU" b="1" dirty="0" err="1"/>
              <a:t>прекъснати</a:t>
            </a:r>
            <a:r>
              <a:rPr lang="ru-RU" b="1" dirty="0"/>
              <a:t> и </a:t>
            </a:r>
            <a:r>
              <a:rPr lang="ru-RU" b="1" dirty="0" err="1"/>
              <a:t>впоследствие</a:t>
            </a:r>
            <a:r>
              <a:rPr lang="ru-RU" b="1" dirty="0"/>
              <a:t> </a:t>
            </a:r>
            <a:r>
              <a:rPr lang="ru-RU" b="1" dirty="0" err="1"/>
              <a:t>възстановени</a:t>
            </a:r>
            <a:r>
              <a:rPr lang="ru-RU" b="1" dirty="0"/>
              <a:t> </a:t>
            </a:r>
            <a:r>
              <a:rPr lang="ru-RU" b="1" dirty="0" err="1"/>
              <a:t>здравноосигурителни</a:t>
            </a:r>
            <a:r>
              <a:rPr lang="ru-RU" b="1" dirty="0"/>
              <a:t> права се </a:t>
            </a:r>
            <a:r>
              <a:rPr lang="ru-RU" b="1" dirty="0" err="1"/>
              <a:t>удостоверява</a:t>
            </a:r>
            <a:r>
              <a:rPr lang="ru-RU" b="1" dirty="0"/>
              <a:t> с документ, </a:t>
            </a:r>
            <a:r>
              <a:rPr lang="ru-RU" b="1" dirty="0" err="1"/>
              <a:t>издаден</a:t>
            </a:r>
            <a:r>
              <a:rPr lang="ru-RU" b="1" dirty="0"/>
              <a:t> от НАП до </a:t>
            </a:r>
            <a:r>
              <a:rPr lang="ru-RU" b="1" dirty="0" err="1"/>
              <a:t>датата</a:t>
            </a:r>
            <a:r>
              <a:rPr lang="ru-RU" b="1" dirty="0"/>
              <a:t> на </a:t>
            </a:r>
            <a:r>
              <a:rPr lang="ru-RU" b="1" dirty="0" err="1"/>
              <a:t>дехоспитализацията</a:t>
            </a:r>
            <a:r>
              <a:rPr lang="ru-RU" b="1" dirty="0"/>
              <a:t> по КП.</a:t>
            </a:r>
            <a:endParaRPr lang="ru-RU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0785" y="4202067"/>
            <a:ext cx="2762250" cy="164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49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g-BG" b="1" dirty="0" smtClean="0"/>
              <a:t>Въпрос</a:t>
            </a:r>
            <a:r>
              <a:rPr lang="bg-BG" dirty="0" smtClean="0"/>
              <a:t>: Трябва ли да съхраняваме копие от протоколите?</a:t>
            </a:r>
            <a:endParaRPr lang="en-US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bg-BG" sz="2400" b="1" dirty="0">
                <a:solidFill>
                  <a:srgbClr val="FF0000"/>
                </a:solidFill>
              </a:rPr>
              <a:t> </a:t>
            </a:r>
            <a:r>
              <a:rPr lang="bg-BG" sz="2400" b="1" dirty="0" smtClean="0">
                <a:solidFill>
                  <a:srgbClr val="FF0000"/>
                </a:solidFill>
              </a:rPr>
              <a:t>                                    За сега ДА!</a:t>
            </a:r>
            <a:endParaRPr lang="bg-BG" sz="2400" b="1" dirty="0">
              <a:solidFill>
                <a:srgbClr val="FF0000"/>
              </a:solidFill>
            </a:endParaRPr>
          </a:p>
          <a:p>
            <a:r>
              <a:rPr lang="en-US" sz="2400" b="1" dirty="0" smtClean="0"/>
              <a:t>§ </a:t>
            </a:r>
            <a:r>
              <a:rPr lang="en-US" sz="2400" b="1" dirty="0"/>
              <a:t>14.</a:t>
            </a:r>
            <a:r>
              <a:rPr lang="en-US" sz="2400" dirty="0"/>
              <a:t> (1) </a:t>
            </a:r>
            <a:r>
              <a:rPr lang="ru-RU" sz="2400" dirty="0"/>
              <a:t>При </a:t>
            </a:r>
            <a:r>
              <a:rPr lang="ru-RU" sz="2400" dirty="0" err="1"/>
              <a:t>осигурена</a:t>
            </a:r>
            <a:r>
              <a:rPr lang="ru-RU" sz="2400" dirty="0"/>
              <a:t> </a:t>
            </a:r>
            <a:r>
              <a:rPr lang="ru-RU" sz="2400" dirty="0" err="1"/>
              <a:t>техническа</a:t>
            </a:r>
            <a:r>
              <a:rPr lang="ru-RU" sz="2400" dirty="0"/>
              <a:t> </a:t>
            </a:r>
            <a:r>
              <a:rPr lang="ru-RU" sz="2400" dirty="0" err="1"/>
              <a:t>възможност</a:t>
            </a:r>
            <a:r>
              <a:rPr lang="ru-RU" sz="2400" dirty="0"/>
              <a:t> от страна на НЗОК:</a:t>
            </a:r>
          </a:p>
          <a:p>
            <a:r>
              <a:rPr lang="en-US" sz="2400" dirty="0"/>
              <a:t>1. </a:t>
            </a:r>
            <a:r>
              <a:rPr lang="ru-RU" sz="2400" dirty="0"/>
              <a:t>ИМП </a:t>
            </a:r>
            <a:r>
              <a:rPr lang="ru-RU" sz="2400" dirty="0" err="1"/>
              <a:t>имат</a:t>
            </a:r>
            <a:r>
              <a:rPr lang="ru-RU" sz="2400" dirty="0"/>
              <a:t> </a:t>
            </a:r>
            <a:r>
              <a:rPr lang="ru-RU" sz="2400" dirty="0" err="1"/>
              <a:t>достъп</a:t>
            </a:r>
            <a:r>
              <a:rPr lang="ru-RU" sz="2400" dirty="0"/>
              <a:t> с </a:t>
            </a:r>
            <a:r>
              <a:rPr lang="ru-RU" sz="2400" dirty="0" err="1"/>
              <a:t>електронен</a:t>
            </a:r>
            <a:r>
              <a:rPr lang="ru-RU" sz="2400" dirty="0"/>
              <a:t> </a:t>
            </a:r>
            <a:r>
              <a:rPr lang="ru-RU" sz="2400" dirty="0" err="1"/>
              <a:t>подпис</a:t>
            </a:r>
            <a:r>
              <a:rPr lang="ru-RU" sz="2400" dirty="0"/>
              <a:t> чрез </a:t>
            </a:r>
            <a:r>
              <a:rPr lang="ru-RU" sz="2400" dirty="0" err="1"/>
              <a:t>web</a:t>
            </a:r>
            <a:r>
              <a:rPr lang="ru-RU" sz="2400" dirty="0"/>
              <a:t> услуги и справки до „</a:t>
            </a:r>
            <a:r>
              <a:rPr lang="ru-RU" sz="2400" dirty="0" err="1"/>
              <a:t>Регистър</a:t>
            </a:r>
            <a:r>
              <a:rPr lang="ru-RU" sz="2400" dirty="0"/>
              <a:t> </a:t>
            </a:r>
            <a:r>
              <a:rPr lang="ru-RU" sz="2400" dirty="0" err="1"/>
              <a:t>протоколи</a:t>
            </a:r>
            <a:r>
              <a:rPr lang="ru-RU" sz="2400" dirty="0"/>
              <a:t> 1А/В/С“ с информация за </a:t>
            </a:r>
            <a:r>
              <a:rPr lang="ru-RU" sz="2400" dirty="0" err="1"/>
              <a:t>издадените</a:t>
            </a:r>
            <a:r>
              <a:rPr lang="ru-RU" sz="2400" dirty="0"/>
              <a:t> на ЗОЛ </a:t>
            </a:r>
            <a:r>
              <a:rPr lang="ru-RU" sz="2400" dirty="0" err="1"/>
              <a:t>протоколи</a:t>
            </a:r>
            <a:r>
              <a:rPr lang="ru-RU" sz="2400" dirty="0"/>
              <a:t> от </a:t>
            </a:r>
            <a:r>
              <a:rPr lang="ru-RU" sz="2400" dirty="0" err="1"/>
              <a:t>комисиите</a:t>
            </a:r>
            <a:r>
              <a:rPr lang="ru-RU" sz="2400" dirty="0"/>
              <a:t> за </a:t>
            </a:r>
            <a:r>
              <a:rPr lang="ru-RU" sz="2400" dirty="0" err="1"/>
              <a:t>експертизи</a:t>
            </a:r>
            <a:r>
              <a:rPr lang="ru-RU" sz="2400" dirty="0"/>
              <a:t> в ЦУ на НЗОК и РЗОК.</a:t>
            </a:r>
          </a:p>
          <a:p>
            <a:r>
              <a:rPr lang="en-US" sz="2400" dirty="0"/>
              <a:t>2) </a:t>
            </a:r>
            <a:r>
              <a:rPr lang="ru-RU" sz="2400" dirty="0"/>
              <a:t>След </a:t>
            </a:r>
            <a:r>
              <a:rPr lang="ru-RU" sz="2400" dirty="0" err="1"/>
              <a:t>осигуряване</a:t>
            </a:r>
            <a:r>
              <a:rPr lang="ru-RU" sz="2400" dirty="0"/>
              <a:t> на </a:t>
            </a:r>
            <a:r>
              <a:rPr lang="ru-RU" sz="2400" dirty="0" err="1"/>
              <a:t>техническата</a:t>
            </a:r>
            <a:r>
              <a:rPr lang="ru-RU" sz="2400" dirty="0"/>
              <a:t> </a:t>
            </a:r>
            <a:r>
              <a:rPr lang="ru-RU" sz="2400" dirty="0" err="1"/>
              <a:t>възможност</a:t>
            </a:r>
            <a:r>
              <a:rPr lang="ru-RU" sz="2400" dirty="0"/>
              <a:t> по ал. 1, т. 1 отпада </a:t>
            </a:r>
            <a:r>
              <a:rPr lang="ru-RU" sz="2400" dirty="0" err="1"/>
              <a:t>задължението</a:t>
            </a:r>
            <a:r>
              <a:rPr lang="ru-RU" sz="2400" dirty="0"/>
              <a:t> на ОПЛ да </a:t>
            </a:r>
            <a:r>
              <a:rPr lang="ru-RU" sz="2400" dirty="0" err="1"/>
              <a:t>съхранява</a:t>
            </a:r>
            <a:r>
              <a:rPr lang="ru-RU" sz="2400" dirty="0"/>
              <a:t> </a:t>
            </a:r>
            <a:r>
              <a:rPr lang="ru-RU" sz="2400" dirty="0" err="1"/>
              <a:t>протоколи</a:t>
            </a:r>
            <a:r>
              <a:rPr lang="ru-RU" sz="2400" dirty="0"/>
              <a:t> 1А/В/С на </a:t>
            </a:r>
            <a:r>
              <a:rPr lang="ru-RU" sz="2400" dirty="0" err="1"/>
              <a:t>хартиен</a:t>
            </a:r>
            <a:r>
              <a:rPr lang="ru-RU" sz="2400" dirty="0"/>
              <a:t> </a:t>
            </a:r>
            <a:r>
              <a:rPr lang="ru-RU" sz="2400" dirty="0" err="1"/>
              <a:t>носител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74126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g-BG" b="1" dirty="0" smtClean="0"/>
              <a:t>Въпрос</a:t>
            </a:r>
            <a:r>
              <a:rPr lang="bg-BG" dirty="0" smtClean="0"/>
              <a:t>: Ще имаме ли справка за отпуснатите лекарства и МДД през </a:t>
            </a:r>
            <a:r>
              <a:rPr lang="en-US" dirty="0" smtClean="0"/>
              <a:t>web </a:t>
            </a:r>
            <a:r>
              <a:rPr lang="bg-BG" dirty="0" smtClean="0"/>
              <a:t>услуга?</a:t>
            </a:r>
            <a:endParaRPr lang="en-US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sz="2400" b="1" dirty="0" smtClean="0">
                <a:solidFill>
                  <a:srgbClr val="FF0000"/>
                </a:solidFill>
              </a:rPr>
              <a:t>                                                           А , ДАНО…..!</a:t>
            </a:r>
          </a:p>
          <a:p>
            <a:r>
              <a:rPr lang="en-US" sz="2400" b="1" dirty="0" smtClean="0"/>
              <a:t>§ </a:t>
            </a:r>
            <a:r>
              <a:rPr lang="en-US" sz="2400" b="1" dirty="0"/>
              <a:t>15</a:t>
            </a:r>
            <a:r>
              <a:rPr lang="en-US" sz="2400" dirty="0"/>
              <a:t>. </a:t>
            </a:r>
            <a:r>
              <a:rPr lang="ru-RU" sz="2400" dirty="0"/>
              <a:t>При </a:t>
            </a:r>
            <a:r>
              <a:rPr lang="ru-RU" sz="2400" dirty="0" err="1"/>
              <a:t>осигурена</a:t>
            </a:r>
            <a:r>
              <a:rPr lang="ru-RU" sz="2400" dirty="0"/>
              <a:t> </a:t>
            </a:r>
            <a:r>
              <a:rPr lang="ru-RU" sz="2400" dirty="0" err="1"/>
              <a:t>техническа</a:t>
            </a:r>
            <a:r>
              <a:rPr lang="ru-RU" sz="2400" dirty="0"/>
              <a:t> </a:t>
            </a:r>
            <a:r>
              <a:rPr lang="ru-RU" sz="2400" dirty="0" err="1"/>
              <a:t>възможност</a:t>
            </a:r>
            <a:r>
              <a:rPr lang="ru-RU" sz="2400" dirty="0"/>
              <a:t> от страна на НЗОК ИМП </a:t>
            </a:r>
            <a:r>
              <a:rPr lang="ru-RU" sz="2400" dirty="0" err="1"/>
              <a:t>имат</a:t>
            </a:r>
            <a:r>
              <a:rPr lang="ru-RU" sz="2400" dirty="0"/>
              <a:t> </a:t>
            </a:r>
            <a:r>
              <a:rPr lang="ru-RU" sz="2400" dirty="0" err="1"/>
              <a:t>достъп</a:t>
            </a:r>
            <a:r>
              <a:rPr lang="ru-RU" sz="2400" dirty="0"/>
              <a:t> с </a:t>
            </a:r>
            <a:r>
              <a:rPr lang="ru-RU" sz="2400" dirty="0" err="1"/>
              <a:t>електронен</a:t>
            </a:r>
            <a:r>
              <a:rPr lang="ru-RU" sz="2400" dirty="0"/>
              <a:t> </a:t>
            </a:r>
            <a:r>
              <a:rPr lang="ru-RU" sz="2400" dirty="0" err="1"/>
              <a:t>подпис</a:t>
            </a:r>
            <a:r>
              <a:rPr lang="ru-RU" sz="2400" dirty="0"/>
              <a:t> чрез </a:t>
            </a:r>
            <a:r>
              <a:rPr lang="ru-RU" sz="2400" dirty="0" err="1"/>
              <a:t>web</a:t>
            </a:r>
            <a:r>
              <a:rPr lang="ru-RU" sz="2400" dirty="0"/>
              <a:t> услуги и справки до информация за </a:t>
            </a:r>
            <a:r>
              <a:rPr lang="ru-RU" sz="2400" dirty="0" err="1"/>
              <a:t>предписаните</a:t>
            </a:r>
            <a:r>
              <a:rPr lang="ru-RU" sz="2400" dirty="0"/>
              <a:t> и </a:t>
            </a:r>
            <a:r>
              <a:rPr lang="ru-RU" sz="2400" dirty="0" err="1"/>
              <a:t>отпуснати</a:t>
            </a:r>
            <a:r>
              <a:rPr lang="ru-RU" sz="2400" dirty="0"/>
              <a:t> на ЗОЛ </a:t>
            </a:r>
            <a:r>
              <a:rPr lang="ru-RU" sz="2400" dirty="0" err="1"/>
              <a:t>лекарствени</a:t>
            </a:r>
            <a:r>
              <a:rPr lang="ru-RU" sz="2400" dirty="0"/>
              <a:t> </a:t>
            </a:r>
            <a:r>
              <a:rPr lang="ru-RU" sz="2400" dirty="0" err="1"/>
              <a:t>продукти</a:t>
            </a:r>
            <a:r>
              <a:rPr lang="ru-RU" sz="2400" dirty="0"/>
              <a:t>, </a:t>
            </a:r>
            <a:r>
              <a:rPr lang="ru-RU" sz="2400" dirty="0" err="1"/>
              <a:t>медицински</a:t>
            </a:r>
            <a:r>
              <a:rPr lang="ru-RU" sz="2400" dirty="0"/>
              <a:t> изделия и </a:t>
            </a:r>
            <a:r>
              <a:rPr lang="ru-RU" sz="2400" dirty="0" err="1"/>
              <a:t>диетични</a:t>
            </a:r>
            <a:r>
              <a:rPr lang="ru-RU" sz="2400" dirty="0"/>
              <a:t> храни за </a:t>
            </a:r>
            <a:r>
              <a:rPr lang="ru-RU" sz="2400" dirty="0" err="1"/>
              <a:t>специални</a:t>
            </a:r>
            <a:r>
              <a:rPr lang="ru-RU" sz="2400" dirty="0"/>
              <a:t> </a:t>
            </a:r>
            <a:r>
              <a:rPr lang="ru-RU" sz="2400" dirty="0" err="1"/>
              <a:t>медицински</a:t>
            </a:r>
            <a:r>
              <a:rPr lang="ru-RU" sz="2400" dirty="0"/>
              <a:t> цели за </a:t>
            </a:r>
            <a:r>
              <a:rPr lang="ru-RU" sz="2400" dirty="0" err="1"/>
              <a:t>домашно</a:t>
            </a:r>
            <a:r>
              <a:rPr lang="ru-RU" sz="2400" dirty="0"/>
              <a:t> лечение.</a:t>
            </a:r>
          </a:p>
          <a:p>
            <a:r>
              <a:rPr lang="en-US" sz="2400" b="1" dirty="0"/>
              <a:t>§ 16.</a:t>
            </a:r>
            <a:r>
              <a:rPr lang="en-US" sz="2400" dirty="0"/>
              <a:t> (1) </a:t>
            </a:r>
            <a:r>
              <a:rPr lang="ru-RU" sz="2400" dirty="0"/>
              <a:t>При </a:t>
            </a:r>
            <a:r>
              <a:rPr lang="ru-RU" sz="2400" dirty="0" err="1"/>
              <a:t>осигурена</a:t>
            </a:r>
            <a:r>
              <a:rPr lang="ru-RU" sz="2400" dirty="0"/>
              <a:t> </a:t>
            </a:r>
            <a:r>
              <a:rPr lang="ru-RU" sz="2400" dirty="0" err="1"/>
              <a:t>техническа</a:t>
            </a:r>
            <a:r>
              <a:rPr lang="ru-RU" sz="2400" dirty="0"/>
              <a:t> </a:t>
            </a:r>
            <a:r>
              <a:rPr lang="ru-RU" sz="2400" dirty="0" err="1"/>
              <a:t>възможност</a:t>
            </a:r>
            <a:r>
              <a:rPr lang="ru-RU" sz="2400" dirty="0"/>
              <a:t> </a:t>
            </a:r>
            <a:r>
              <a:rPr lang="ru-RU" sz="2400" dirty="0" err="1"/>
              <a:t>резултатите</a:t>
            </a:r>
            <a:r>
              <a:rPr lang="ru-RU" sz="2400" dirty="0"/>
              <a:t> от МДИ (</a:t>
            </a:r>
            <a:r>
              <a:rPr lang="ru-RU" sz="2400" dirty="0" err="1"/>
              <a:t>включително</a:t>
            </a:r>
            <a:r>
              <a:rPr lang="ru-RU" sz="2400" dirty="0"/>
              <a:t> интерпретация на </a:t>
            </a:r>
            <a:r>
              <a:rPr lang="ru-RU" sz="2400" dirty="0" err="1"/>
              <a:t>резултатите</a:t>
            </a:r>
            <a:r>
              <a:rPr lang="ru-RU" sz="2400" dirty="0"/>
              <a:t> или </a:t>
            </a:r>
            <a:r>
              <a:rPr lang="ru-RU" sz="2400" dirty="0" err="1"/>
              <a:t>референтните</a:t>
            </a:r>
            <a:r>
              <a:rPr lang="ru-RU" sz="2400" dirty="0"/>
              <a:t> </a:t>
            </a:r>
            <a:r>
              <a:rPr lang="ru-RU" sz="2400" dirty="0" err="1"/>
              <a:t>стойности</a:t>
            </a:r>
            <a:r>
              <a:rPr lang="ru-RU" sz="2400" dirty="0"/>
              <a:t>) се </a:t>
            </a:r>
            <a:r>
              <a:rPr lang="ru-RU" sz="2400" dirty="0" err="1"/>
              <a:t>отчитат</a:t>
            </a:r>
            <a:r>
              <a:rPr lang="ru-RU" sz="2400" dirty="0"/>
              <a:t> </a:t>
            </a:r>
            <a:r>
              <a:rPr lang="ru-RU" sz="2400" dirty="0" err="1"/>
              <a:t>през</a:t>
            </a:r>
            <a:r>
              <a:rPr lang="ru-RU" sz="2400" dirty="0"/>
              <a:t> портала на НЗОК.</a:t>
            </a:r>
          </a:p>
          <a:p>
            <a:endParaRPr lang="bg-BG" b="1" dirty="0" smtClean="0"/>
          </a:p>
        </p:txBody>
      </p:sp>
    </p:spTree>
    <p:extLst>
      <p:ext uri="{BB962C8B-B14F-4D97-AF65-F5344CB8AC3E}">
        <p14:creationId xmlns:p14="http://schemas.microsoft.com/office/powerpoint/2010/main" val="31567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g-BG" b="1" dirty="0" smtClean="0"/>
              <a:t>Въпрос</a:t>
            </a:r>
            <a:r>
              <a:rPr lang="bg-BG" dirty="0" smtClean="0"/>
              <a:t>: Ще трябва ли да водим национални регистри?</a:t>
            </a:r>
            <a:endParaRPr lang="en-US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 algn="ctr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НЕ!</a:t>
            </a:r>
          </a:p>
          <a:p>
            <a:pPr marL="45720" indent="0">
              <a:buNone/>
            </a:pPr>
            <a:r>
              <a:rPr lang="ru-RU" sz="2400" b="1" dirty="0" smtClean="0"/>
              <a:t>§ 18</a:t>
            </a:r>
            <a:r>
              <a:rPr lang="ru-RU" sz="2400" b="1" dirty="0"/>
              <a:t>. При </a:t>
            </a:r>
            <a:r>
              <a:rPr lang="ru-RU" sz="2400" b="1" dirty="0" err="1"/>
              <a:t>осигурена</a:t>
            </a:r>
            <a:r>
              <a:rPr lang="ru-RU" sz="2400" b="1" dirty="0"/>
              <a:t> </a:t>
            </a:r>
            <a:r>
              <a:rPr lang="ru-RU" sz="2400" b="1" dirty="0" err="1"/>
              <a:t>техническа</a:t>
            </a:r>
            <a:r>
              <a:rPr lang="ru-RU" sz="2400" b="1" dirty="0"/>
              <a:t> </a:t>
            </a:r>
            <a:r>
              <a:rPr lang="ru-RU" sz="2400" b="1" dirty="0" err="1"/>
              <a:t>възможност</a:t>
            </a:r>
            <a:r>
              <a:rPr lang="ru-RU" sz="2400" b="1" dirty="0"/>
              <a:t> от НЗОК, </a:t>
            </a:r>
            <a:r>
              <a:rPr lang="ru-RU" sz="2400" b="1" dirty="0" err="1"/>
              <a:t>данните</a:t>
            </a:r>
            <a:r>
              <a:rPr lang="ru-RU" sz="2400" b="1" dirty="0"/>
              <a:t> от </a:t>
            </a:r>
            <a:r>
              <a:rPr lang="ru-RU" sz="2400" b="1" dirty="0" err="1"/>
              <a:t>първичните</a:t>
            </a:r>
            <a:r>
              <a:rPr lang="ru-RU" sz="2400" b="1" dirty="0"/>
              <a:t> </a:t>
            </a:r>
            <a:r>
              <a:rPr lang="ru-RU" sz="2400" b="1" dirty="0" err="1"/>
              <a:t>медицински</a:t>
            </a:r>
            <a:r>
              <a:rPr lang="ru-RU" sz="2400" b="1" dirty="0"/>
              <a:t> и </a:t>
            </a:r>
            <a:r>
              <a:rPr lang="ru-RU" sz="2400" b="1" dirty="0" err="1"/>
              <a:t>здравни</a:t>
            </a:r>
            <a:r>
              <a:rPr lang="ru-RU" sz="2400" b="1" dirty="0"/>
              <a:t> </a:t>
            </a:r>
            <a:r>
              <a:rPr lang="ru-RU" sz="2400" b="1" dirty="0" err="1"/>
              <a:t>документи</a:t>
            </a:r>
            <a:r>
              <a:rPr lang="ru-RU" sz="2400" b="1" dirty="0"/>
              <a:t> при </a:t>
            </a:r>
            <a:r>
              <a:rPr lang="ru-RU" sz="2400" b="1" dirty="0" err="1"/>
              <a:t>изпълнителите</a:t>
            </a:r>
            <a:r>
              <a:rPr lang="ru-RU" sz="2400" b="1" dirty="0"/>
              <a:t> на </a:t>
            </a:r>
            <a:r>
              <a:rPr lang="ru-RU" sz="2400" b="1" dirty="0" err="1"/>
              <a:t>медицинска</a:t>
            </a:r>
            <a:r>
              <a:rPr lang="ru-RU" sz="2400" b="1" dirty="0"/>
              <a:t> </a:t>
            </a:r>
            <a:r>
              <a:rPr lang="ru-RU" sz="2400" b="1" dirty="0" err="1"/>
              <a:t>помощ</a:t>
            </a:r>
            <a:r>
              <a:rPr lang="ru-RU" sz="2400" b="1" dirty="0"/>
              <a:t> служат за </a:t>
            </a:r>
            <a:r>
              <a:rPr lang="ru-RU" sz="2400" b="1" dirty="0" err="1"/>
              <a:t>формиране</a:t>
            </a:r>
            <a:r>
              <a:rPr lang="ru-RU" sz="2400" b="1" dirty="0"/>
              <a:t> на </a:t>
            </a:r>
            <a:r>
              <a:rPr lang="ru-RU" sz="2400" b="1" dirty="0" err="1"/>
              <a:t>съдържанието</a:t>
            </a:r>
            <a:r>
              <a:rPr lang="ru-RU" sz="2400" b="1" dirty="0"/>
              <a:t> на </a:t>
            </a:r>
            <a:r>
              <a:rPr lang="ru-RU" sz="2400" b="1" dirty="0" err="1"/>
              <a:t>национални</a:t>
            </a:r>
            <a:r>
              <a:rPr lang="ru-RU" sz="2400" b="1" dirty="0"/>
              <a:t> </a:t>
            </a:r>
            <a:r>
              <a:rPr lang="ru-RU" sz="2400" b="1" dirty="0" err="1"/>
              <a:t>регистри</a:t>
            </a:r>
            <a:r>
              <a:rPr lang="ru-RU" sz="2400" b="1" dirty="0"/>
              <a:t>: </a:t>
            </a:r>
            <a:r>
              <a:rPr lang="ru-RU" sz="2400" b="1" dirty="0" err="1"/>
              <a:t>Регистър</a:t>
            </a:r>
            <a:r>
              <a:rPr lang="ru-RU" sz="2400" b="1" dirty="0"/>
              <a:t> на </a:t>
            </a:r>
            <a:r>
              <a:rPr lang="ru-RU" sz="2400" b="1" dirty="0" err="1"/>
              <a:t>ражданията</a:t>
            </a:r>
            <a:r>
              <a:rPr lang="ru-RU" sz="2400" b="1" dirty="0"/>
              <a:t>, </a:t>
            </a:r>
            <a:r>
              <a:rPr lang="ru-RU" sz="2400" b="1" dirty="0" err="1"/>
              <a:t>Регистър</a:t>
            </a:r>
            <a:r>
              <a:rPr lang="ru-RU" sz="2400" b="1" dirty="0"/>
              <a:t> на </a:t>
            </a:r>
            <a:r>
              <a:rPr lang="ru-RU" sz="2400" b="1" dirty="0" err="1"/>
              <a:t>пациентите</a:t>
            </a:r>
            <a:r>
              <a:rPr lang="ru-RU" sz="2400" b="1" dirty="0"/>
              <a:t> с </a:t>
            </a:r>
            <a:r>
              <a:rPr lang="ru-RU" sz="2400" b="1" dirty="0" err="1"/>
              <a:t>установен</a:t>
            </a:r>
            <a:r>
              <a:rPr lang="ru-RU" sz="2400" b="1" dirty="0"/>
              <a:t> </a:t>
            </a:r>
            <a:r>
              <a:rPr lang="ru-RU" sz="2400" b="1" dirty="0" err="1"/>
              <a:t>захарен</a:t>
            </a:r>
            <a:r>
              <a:rPr lang="ru-RU" sz="2400" b="1" dirty="0"/>
              <a:t> диабет, Национален раков </a:t>
            </a:r>
            <a:r>
              <a:rPr lang="ru-RU" sz="2400" b="1" dirty="0" err="1"/>
              <a:t>регистър</a:t>
            </a:r>
            <a:r>
              <a:rPr lang="ru-RU" sz="2400" b="1" dirty="0"/>
              <a:t>, Национален </a:t>
            </a:r>
            <a:r>
              <a:rPr lang="ru-RU" sz="2400" b="1" dirty="0" err="1"/>
              <a:t>регистър</a:t>
            </a:r>
            <a:r>
              <a:rPr lang="ru-RU" sz="2400" b="1" dirty="0"/>
              <a:t> по инвазивна кардиология и </a:t>
            </a:r>
            <a:r>
              <a:rPr lang="ru-RU" sz="2400" b="1" dirty="0" err="1"/>
              <a:t>Регистър</a:t>
            </a:r>
            <a:r>
              <a:rPr lang="ru-RU" sz="2400" b="1" dirty="0"/>
              <a:t> на лица с </a:t>
            </a:r>
            <a:r>
              <a:rPr lang="ru-RU" sz="2400" b="1" dirty="0" err="1"/>
              <a:t>психични</a:t>
            </a:r>
            <a:r>
              <a:rPr lang="ru-RU" sz="2400" b="1" dirty="0"/>
              <a:t> </a:t>
            </a:r>
            <a:r>
              <a:rPr lang="ru-RU" sz="2400" b="1" dirty="0" err="1"/>
              <a:t>заболявания</a:t>
            </a:r>
            <a:r>
              <a:rPr lang="ru-RU" sz="2400" b="1" dirty="0"/>
              <a:t>.</a:t>
            </a:r>
          </a:p>
          <a:p>
            <a:pPr marL="45720" indent="0">
              <a:buNone/>
            </a:pPr>
            <a:endParaRPr lang="bg-BG" b="1" dirty="0" smtClean="0"/>
          </a:p>
        </p:txBody>
      </p:sp>
    </p:spTree>
    <p:extLst>
      <p:ext uri="{BB962C8B-B14F-4D97-AF65-F5344CB8AC3E}">
        <p14:creationId xmlns:p14="http://schemas.microsoft.com/office/powerpoint/2010/main" val="3133861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 smtClean="0"/>
              <a:t>ВЪПРОС: Как отчитаме дейност извършена след 20.00ч. вечерта или преди 8.00 сутринта? </a:t>
            </a:r>
            <a:endParaRPr lang="en-US" b="1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1. </a:t>
            </a:r>
            <a:r>
              <a:rPr lang="bg-BG" b="1" dirty="0" smtClean="0"/>
              <a:t>Не я извършваме е не я отчитаме</a:t>
            </a:r>
          </a:p>
          <a:p>
            <a:r>
              <a:rPr lang="bg-BG" b="1" dirty="0" smtClean="0"/>
              <a:t>2. Отчитаме я с уведомително писмо, свободен текст  до РЗОК/СЗОК в срок от 3 дни  на мейла на СЗОК:  </a:t>
            </a:r>
            <a:r>
              <a:rPr lang="en-US" sz="3200" b="1" dirty="0" smtClean="0">
                <a:hlinkClick r:id="rId2"/>
              </a:rPr>
              <a:t>sofia@nhif.bg</a:t>
            </a:r>
            <a:r>
              <a:rPr lang="bg-BG" sz="3200" b="1" dirty="0" smtClean="0"/>
              <a:t>. </a:t>
            </a:r>
          </a:p>
          <a:p>
            <a:r>
              <a:rPr lang="bg-BG" sz="3200" b="1" dirty="0" smtClean="0">
                <a:solidFill>
                  <a:srgbClr val="FF0000"/>
                </a:solidFill>
              </a:rPr>
              <a:t>Необходимо е файла да е в </a:t>
            </a:r>
            <a:r>
              <a:rPr lang="en-US" sz="3200" b="1" dirty="0" smtClean="0">
                <a:solidFill>
                  <a:srgbClr val="FF0000"/>
                </a:solidFill>
              </a:rPr>
              <a:t>PDF </a:t>
            </a:r>
            <a:r>
              <a:rPr lang="bg-BG" sz="3200" b="1" dirty="0" smtClean="0">
                <a:solidFill>
                  <a:srgbClr val="FF0000"/>
                </a:solidFill>
              </a:rPr>
              <a:t>формат и подписан с електронен подпис!</a:t>
            </a:r>
          </a:p>
          <a:p>
            <a:endParaRPr lang="bg-BG" sz="3200" b="1" dirty="0" smtClean="0"/>
          </a:p>
          <a:p>
            <a:endParaRPr lang="bg-BG" sz="3200" b="1" dirty="0" smtClean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492" y="4492671"/>
            <a:ext cx="304800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2859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992288" cy="1233424"/>
          </a:xfrm>
        </p:spPr>
        <p:txBody>
          <a:bodyPr>
            <a:normAutofit/>
          </a:bodyPr>
          <a:lstStyle/>
          <a:p>
            <a:r>
              <a:rPr lang="bg-BG" b="1" dirty="0" smtClean="0"/>
              <a:t>ВЪПРОС: Пациент връща с тъжен поглед и изтекло направление. Какво може да направим? </a:t>
            </a:r>
            <a:endParaRPr lang="en-US" b="1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341120" y="1901952"/>
            <a:ext cx="9786226" cy="4127627"/>
          </a:xfrm>
        </p:spPr>
        <p:txBody>
          <a:bodyPr/>
          <a:lstStyle/>
          <a:p>
            <a:r>
              <a:rPr lang="bg-BG" b="1" dirty="0" smtClean="0"/>
              <a:t>А. Четем му конско</a:t>
            </a:r>
          </a:p>
          <a:p>
            <a:r>
              <a:rPr lang="bg-BG" b="1" dirty="0" smtClean="0"/>
              <a:t>Б. Показваме му червен картон</a:t>
            </a:r>
          </a:p>
          <a:p>
            <a:r>
              <a:rPr lang="bg-BG" b="1" dirty="0" smtClean="0"/>
              <a:t>В. Пием една студена вода</a:t>
            </a:r>
          </a:p>
          <a:p>
            <a:r>
              <a:rPr lang="bg-BG" b="1" dirty="0" smtClean="0"/>
              <a:t>Г. </a:t>
            </a:r>
            <a:r>
              <a:rPr lang="bg-BG" b="1" dirty="0" err="1" smtClean="0"/>
              <a:t>Презаверяваме</a:t>
            </a:r>
            <a:r>
              <a:rPr lang="bg-BG" b="1" dirty="0" smtClean="0"/>
              <a:t> направлението- с нов АЛ, нова ПТ и корекция с подпис  и печат:</a:t>
            </a:r>
            <a:endParaRPr lang="en-US" b="1" dirty="0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669" y="3965765"/>
            <a:ext cx="5615189" cy="2672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725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b="1" dirty="0" smtClean="0"/>
              <a:t>ВЪПРОС: Колко диспансерни прегледа в месеца можем да отчетем на един </a:t>
            </a:r>
            <a:r>
              <a:rPr lang="bg-BG" b="1" dirty="0" err="1" smtClean="0"/>
              <a:t>дисп</a:t>
            </a:r>
            <a:r>
              <a:rPr lang="bg-BG" b="1" dirty="0" smtClean="0"/>
              <a:t>. ЗОЛ? </a:t>
            </a:r>
            <a:endParaRPr lang="en-US" b="1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 algn="ctr">
              <a:buNone/>
            </a:pPr>
            <a:r>
              <a:rPr lang="bg-BG" sz="2400" b="1" dirty="0" smtClean="0">
                <a:solidFill>
                  <a:srgbClr val="FF0000"/>
                </a:solidFill>
              </a:rPr>
              <a:t>        Отговор: До 4 /четири/ прегледа за един календарен  месец при спазване на следните важни обстоятелства:</a:t>
            </a:r>
          </a:p>
          <a:p>
            <a:r>
              <a:rPr lang="bg-BG" b="1" dirty="0" smtClean="0"/>
              <a:t>- имаме 4 посещения</a:t>
            </a:r>
          </a:p>
          <a:p>
            <a:r>
              <a:rPr lang="bg-BG" b="1" dirty="0" smtClean="0"/>
              <a:t>- имаме различни поводи за тях отразени в анамнезата и статуса</a:t>
            </a:r>
          </a:p>
          <a:p>
            <a:r>
              <a:rPr lang="bg-BG" b="1" dirty="0" smtClean="0"/>
              <a:t>- извършени са всички необходими и регламентирани в НРД и Наредба  8 и Приложение 8 дейности.</a:t>
            </a:r>
          </a:p>
          <a:p>
            <a:r>
              <a:rPr lang="bg-BG" dirty="0" smtClean="0"/>
              <a:t>Забележка: Наредба 8 и Приложение 8: </a:t>
            </a:r>
            <a:r>
              <a:rPr lang="bg-BG" b="1" dirty="0" smtClean="0"/>
              <a:t>„</a:t>
            </a:r>
            <a:r>
              <a:rPr lang="ru-RU" b="1" dirty="0" err="1" smtClean="0"/>
              <a:t>Препоръчителен</a:t>
            </a:r>
            <a:r>
              <a:rPr lang="ru-RU" b="1" dirty="0" smtClean="0"/>
              <a:t> </a:t>
            </a:r>
            <a:r>
              <a:rPr lang="ru-RU" b="1" dirty="0"/>
              <a:t>период на медицин-ските </a:t>
            </a:r>
            <a:r>
              <a:rPr lang="ru-RU" b="1" dirty="0" err="1"/>
              <a:t>дейности</a:t>
            </a:r>
            <a:r>
              <a:rPr lang="ru-RU" b="1" dirty="0"/>
              <a:t> по к. 7 </a:t>
            </a:r>
            <a:r>
              <a:rPr lang="ru-RU" b="1" dirty="0" err="1"/>
              <a:t>рамките</a:t>
            </a:r>
            <a:r>
              <a:rPr lang="ru-RU" b="1" dirty="0"/>
              <a:t> на </a:t>
            </a:r>
            <a:r>
              <a:rPr lang="ru-RU" b="1" dirty="0" err="1"/>
              <a:t>общата</a:t>
            </a:r>
            <a:r>
              <a:rPr lang="ru-RU" b="1" dirty="0"/>
              <a:t> </a:t>
            </a:r>
            <a:r>
              <a:rPr lang="ru-RU" b="1" dirty="0" err="1" smtClean="0"/>
              <a:t>продължителност</a:t>
            </a:r>
            <a:r>
              <a:rPr lang="ru-RU" b="1" dirty="0" smtClean="0"/>
              <a:t> </a:t>
            </a:r>
            <a:r>
              <a:rPr lang="ru-RU" b="1" dirty="0"/>
              <a:t>на </a:t>
            </a:r>
            <a:r>
              <a:rPr lang="ru-RU" b="1" dirty="0" err="1" smtClean="0"/>
              <a:t>наблюдението</a:t>
            </a:r>
            <a:r>
              <a:rPr lang="ru-RU" b="1" dirty="0" smtClean="0"/>
              <a:t>»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50228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dirty="0" smtClean="0"/>
              <a:t>Въпрос: Кога и как мога да изписвам лекарства без преглед? </a:t>
            </a:r>
            <a:endParaRPr lang="en-US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Чл. 46 </a:t>
            </a:r>
          </a:p>
          <a:p>
            <a:r>
              <a:rPr lang="en-US" dirty="0" smtClean="0"/>
              <a:t>(3</a:t>
            </a:r>
            <a:r>
              <a:rPr lang="en-US" dirty="0"/>
              <a:t>) </a:t>
            </a:r>
            <a:r>
              <a:rPr lang="ru-RU" dirty="0"/>
              <a:t>При </a:t>
            </a:r>
            <a:r>
              <a:rPr lang="ru-RU" dirty="0" err="1"/>
              <a:t>хоспитализиране</a:t>
            </a:r>
            <a:r>
              <a:rPr lang="ru-RU" dirty="0"/>
              <a:t> на ЗОЛ с </a:t>
            </a:r>
            <a:r>
              <a:rPr lang="ru-RU" dirty="0" err="1"/>
              <a:t>хронични</a:t>
            </a:r>
            <a:r>
              <a:rPr lang="ru-RU" dirty="0"/>
              <a:t> </a:t>
            </a:r>
            <a:r>
              <a:rPr lang="ru-RU" dirty="0" err="1"/>
              <a:t>заболявания</a:t>
            </a:r>
            <a:r>
              <a:rPr lang="ru-RU" dirty="0"/>
              <a:t> </a:t>
            </a:r>
            <a:r>
              <a:rPr lang="ru-RU" dirty="0" err="1"/>
              <a:t>лекарят</a:t>
            </a:r>
            <a:r>
              <a:rPr lang="ru-RU" dirty="0"/>
              <a:t> от </a:t>
            </a:r>
            <a:r>
              <a:rPr lang="ru-RU" dirty="0" err="1"/>
              <a:t>лечебното</a:t>
            </a:r>
            <a:r>
              <a:rPr lang="ru-RU" dirty="0"/>
              <a:t> заведение за </a:t>
            </a:r>
            <a:r>
              <a:rPr lang="ru-RU" dirty="0" err="1"/>
              <a:t>извънболнична</a:t>
            </a:r>
            <a:r>
              <a:rPr lang="ru-RU" dirty="0"/>
              <a:t> </a:t>
            </a:r>
            <a:r>
              <a:rPr lang="ru-RU" dirty="0" err="1"/>
              <a:t>помощ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да </a:t>
            </a:r>
            <a:r>
              <a:rPr lang="ru-RU" dirty="0" err="1"/>
              <a:t>предписва</a:t>
            </a:r>
            <a:r>
              <a:rPr lang="ru-RU" dirty="0"/>
              <a:t> </a:t>
            </a:r>
            <a:r>
              <a:rPr lang="ru-RU" dirty="0" err="1"/>
              <a:t>лекарствени</a:t>
            </a:r>
            <a:r>
              <a:rPr lang="ru-RU" dirty="0"/>
              <a:t> </a:t>
            </a:r>
            <a:r>
              <a:rPr lang="ru-RU" dirty="0" err="1"/>
              <a:t>продукти</a:t>
            </a:r>
            <a:r>
              <a:rPr lang="ru-RU" dirty="0"/>
              <a:t>, </a:t>
            </a:r>
            <a:r>
              <a:rPr lang="ru-RU" dirty="0" err="1"/>
              <a:t>медицински</a:t>
            </a:r>
            <a:r>
              <a:rPr lang="ru-RU" dirty="0"/>
              <a:t> изделия и </a:t>
            </a:r>
            <a:r>
              <a:rPr lang="ru-RU" dirty="0" err="1"/>
              <a:t>диетични</a:t>
            </a:r>
            <a:r>
              <a:rPr lang="ru-RU" dirty="0"/>
              <a:t> храни без </a:t>
            </a:r>
            <a:r>
              <a:rPr lang="ru-RU" dirty="0" err="1"/>
              <a:t>извършване</a:t>
            </a:r>
            <a:r>
              <a:rPr lang="ru-RU" dirty="0"/>
              <a:t> на </a:t>
            </a:r>
            <a:r>
              <a:rPr lang="ru-RU" dirty="0" err="1"/>
              <a:t>преглед</a:t>
            </a:r>
            <a:r>
              <a:rPr lang="ru-RU" dirty="0"/>
              <a:t>. В </a:t>
            </a:r>
            <a:r>
              <a:rPr lang="ru-RU" dirty="0" err="1"/>
              <a:t>тези</a:t>
            </a:r>
            <a:r>
              <a:rPr lang="ru-RU" dirty="0"/>
              <a:t> случаи в </a:t>
            </a:r>
            <a:r>
              <a:rPr lang="ru-RU" dirty="0" err="1"/>
              <a:t>амбулаторния</a:t>
            </a:r>
            <a:r>
              <a:rPr lang="ru-RU" dirty="0"/>
              <a:t> лист в поле „анамнеза“ се </a:t>
            </a:r>
            <a:r>
              <a:rPr lang="ru-RU" dirty="0" err="1"/>
              <a:t>вписва</a:t>
            </a:r>
            <a:r>
              <a:rPr lang="ru-RU" dirty="0"/>
              <a:t>, че </a:t>
            </a:r>
            <a:r>
              <a:rPr lang="ru-RU" dirty="0" err="1"/>
              <a:t>предписанието</a:t>
            </a:r>
            <a:r>
              <a:rPr lang="ru-RU" dirty="0"/>
              <a:t> се </a:t>
            </a:r>
            <a:r>
              <a:rPr lang="ru-RU" dirty="0" err="1"/>
              <a:t>извършва</a:t>
            </a:r>
            <a:r>
              <a:rPr lang="ru-RU" dirty="0"/>
              <a:t> за </a:t>
            </a:r>
            <a:r>
              <a:rPr lang="ru-RU" dirty="0" err="1"/>
              <a:t>хоспитализирано</a:t>
            </a:r>
            <a:r>
              <a:rPr lang="ru-RU" dirty="0"/>
              <a:t> лице, и </a:t>
            </a:r>
            <a:r>
              <a:rPr lang="ru-RU" dirty="0" err="1"/>
              <a:t>амбулаторният</a:t>
            </a:r>
            <a:r>
              <a:rPr lang="ru-RU" dirty="0"/>
              <a:t> лист се </a:t>
            </a:r>
            <a:r>
              <a:rPr lang="ru-RU" dirty="0" err="1"/>
              <a:t>подписва</a:t>
            </a:r>
            <a:r>
              <a:rPr lang="ru-RU" dirty="0"/>
              <a:t> от </a:t>
            </a:r>
            <a:r>
              <a:rPr lang="ru-RU" b="1" dirty="0" err="1"/>
              <a:t>представител</a:t>
            </a:r>
            <a:r>
              <a:rPr lang="ru-RU" b="1" dirty="0"/>
              <a:t> на пациента</a:t>
            </a:r>
            <a:r>
              <a:rPr lang="ru-RU" dirty="0"/>
              <a:t> с </a:t>
            </a:r>
            <a:r>
              <a:rPr lang="ru-RU" dirty="0" err="1"/>
              <a:t>вписани</a:t>
            </a:r>
            <a:r>
              <a:rPr lang="ru-RU" dirty="0"/>
              <a:t> </a:t>
            </a:r>
            <a:r>
              <a:rPr lang="ru-RU" b="1" dirty="0">
                <a:solidFill>
                  <a:srgbClr val="FF0000"/>
                </a:solidFill>
              </a:rPr>
              <a:t>имена и ЕГН на представителя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</a:p>
          <a:p>
            <a:endParaRPr lang="ru-RU" dirty="0"/>
          </a:p>
          <a:p>
            <a:endParaRPr lang="en-US" dirty="0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165" y="4276979"/>
            <a:ext cx="260985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927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b="1" dirty="0" smtClean="0"/>
              <a:t>ВЪПРОС: При профилактичен преглед трябва ли да </a:t>
            </a:r>
            <a:r>
              <a:rPr lang="bg-BG" b="1" dirty="0"/>
              <a:t>н</a:t>
            </a:r>
            <a:r>
              <a:rPr lang="bg-BG" b="1" dirty="0" smtClean="0"/>
              <a:t>азначавам  мамография, </a:t>
            </a:r>
            <a:r>
              <a:rPr lang="en-US" b="1" dirty="0" smtClean="0"/>
              <a:t>PSA</a:t>
            </a:r>
            <a:r>
              <a:rPr lang="bg-BG" b="1" dirty="0" smtClean="0"/>
              <a:t>, </a:t>
            </a:r>
            <a:r>
              <a:rPr lang="bg-BG" b="1" dirty="0" err="1" smtClean="0"/>
              <a:t>холестероли</a:t>
            </a:r>
            <a:r>
              <a:rPr lang="bg-BG" b="1" dirty="0" smtClean="0"/>
              <a:t> ,ЕКГ, ако са правени в предходните 12 месеца?</a:t>
            </a:r>
            <a:endParaRPr lang="en-US" b="1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 algn="ctr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НЕ! Приложение №12:</a:t>
            </a:r>
          </a:p>
          <a:p>
            <a:pPr marL="45720" indent="0" algn="ctr">
              <a:buNone/>
            </a:pPr>
            <a:r>
              <a:rPr lang="ru-RU" sz="2400" b="1" dirty="0" err="1" smtClean="0">
                <a:solidFill>
                  <a:srgbClr val="FF0000"/>
                </a:solidFill>
              </a:rPr>
              <a:t>Изследването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>
                <a:solidFill>
                  <a:srgbClr val="FF0000"/>
                </a:solidFill>
              </a:rPr>
              <a:t>на общ </a:t>
            </a:r>
            <a:r>
              <a:rPr lang="ru-RU" sz="2400" b="1" dirty="0" err="1">
                <a:solidFill>
                  <a:srgbClr val="FF0000"/>
                </a:solidFill>
              </a:rPr>
              <a:t>холестерол</a:t>
            </a:r>
            <a:r>
              <a:rPr lang="ru-RU" sz="2400" b="1" dirty="0">
                <a:solidFill>
                  <a:srgbClr val="FF0000"/>
                </a:solidFill>
              </a:rPr>
              <a:t>, </a:t>
            </a:r>
            <a:r>
              <a:rPr lang="ru-RU" sz="2400" b="1" dirty="0" err="1">
                <a:solidFill>
                  <a:srgbClr val="FF0000"/>
                </a:solidFill>
              </a:rPr>
              <a:t>триглицериди</a:t>
            </a:r>
            <a:r>
              <a:rPr lang="ru-RU" sz="2400" b="1" dirty="0">
                <a:solidFill>
                  <a:srgbClr val="FF0000"/>
                </a:solidFill>
              </a:rPr>
              <a:t>, </a:t>
            </a:r>
            <a:r>
              <a:rPr lang="ru-RU" sz="2400" b="1" dirty="0" err="1">
                <a:solidFill>
                  <a:srgbClr val="FF0000"/>
                </a:solidFill>
              </a:rPr>
              <a:t>кръвна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захар</a:t>
            </a:r>
            <a:r>
              <a:rPr lang="ru-RU" sz="2400" b="1" dirty="0">
                <a:solidFill>
                  <a:srgbClr val="FF0000"/>
                </a:solidFill>
              </a:rPr>
              <a:t>, ЕКГ, </a:t>
            </a:r>
            <a:r>
              <a:rPr lang="ru-RU" sz="2400" b="1" dirty="0" err="1">
                <a:solidFill>
                  <a:srgbClr val="FF0000"/>
                </a:solidFill>
              </a:rPr>
              <a:t>мамография</a:t>
            </a:r>
            <a:r>
              <a:rPr lang="ru-RU" sz="2400" b="1" dirty="0">
                <a:solidFill>
                  <a:srgbClr val="FF0000"/>
                </a:solidFill>
              </a:rPr>
              <a:t>, PSA, HDL-</a:t>
            </a:r>
            <a:r>
              <a:rPr lang="ru-RU" sz="2400" b="1" dirty="0" err="1">
                <a:solidFill>
                  <a:srgbClr val="FF0000"/>
                </a:solidFill>
              </a:rPr>
              <a:t>холестерол</a:t>
            </a:r>
            <a:r>
              <a:rPr lang="ru-RU" sz="2400" b="1" dirty="0">
                <a:solidFill>
                  <a:srgbClr val="FF0000"/>
                </a:solidFill>
              </a:rPr>
              <a:t>, LDL-</a:t>
            </a:r>
            <a:r>
              <a:rPr lang="ru-RU" sz="2400" b="1" dirty="0" err="1">
                <a:solidFill>
                  <a:srgbClr val="FF0000"/>
                </a:solidFill>
              </a:rPr>
              <a:t>холестерол</a:t>
            </a:r>
            <a:r>
              <a:rPr lang="ru-RU" sz="2400" b="1" dirty="0">
                <a:solidFill>
                  <a:srgbClr val="FF0000"/>
                </a:solidFill>
              </a:rPr>
              <a:t> в </a:t>
            </a:r>
            <a:r>
              <a:rPr lang="ru-RU" sz="2400" b="1" dirty="0" err="1">
                <a:solidFill>
                  <a:srgbClr val="FF0000"/>
                </a:solidFill>
              </a:rPr>
              <a:t>рамките</a:t>
            </a:r>
            <a:r>
              <a:rPr lang="ru-RU" sz="2400" b="1" dirty="0">
                <a:solidFill>
                  <a:srgbClr val="FF0000"/>
                </a:solidFill>
              </a:rPr>
              <a:t> на </a:t>
            </a:r>
            <a:r>
              <a:rPr lang="ru-RU" sz="2400" b="1" dirty="0" err="1">
                <a:solidFill>
                  <a:srgbClr val="FF0000"/>
                </a:solidFill>
              </a:rPr>
              <a:t>предходните</a:t>
            </a:r>
            <a:r>
              <a:rPr lang="ru-RU" sz="2400" b="1" dirty="0">
                <a:solidFill>
                  <a:srgbClr val="FF0000"/>
                </a:solidFill>
              </a:rPr>
              <a:t> 12 </a:t>
            </a:r>
            <a:r>
              <a:rPr lang="ru-RU" sz="2400" b="1" dirty="0" err="1">
                <a:solidFill>
                  <a:srgbClr val="FF0000"/>
                </a:solidFill>
              </a:rPr>
              <a:t>месеца</a:t>
            </a:r>
            <a:r>
              <a:rPr lang="ru-RU" sz="2400" b="1" dirty="0">
                <a:solidFill>
                  <a:srgbClr val="FF0000"/>
                </a:solidFill>
              </a:rPr>
              <a:t>, </a:t>
            </a:r>
            <a:r>
              <a:rPr lang="ru-RU" sz="2400" b="1" dirty="0" err="1">
                <a:solidFill>
                  <a:srgbClr val="FF0000"/>
                </a:solidFill>
              </a:rPr>
              <a:t>направено</a:t>
            </a:r>
            <a:r>
              <a:rPr lang="ru-RU" sz="2400" b="1" dirty="0">
                <a:solidFill>
                  <a:srgbClr val="FF0000"/>
                </a:solidFill>
              </a:rPr>
              <a:t> по друг повод, </a:t>
            </a:r>
            <a:r>
              <a:rPr lang="ru-RU" sz="2400" b="1" u="sng" dirty="0">
                <a:solidFill>
                  <a:srgbClr val="FF0000"/>
                </a:solidFill>
              </a:rPr>
              <a:t>не се </a:t>
            </a:r>
            <a:r>
              <a:rPr lang="ru-RU" sz="2400" b="1" u="sng" dirty="0" err="1">
                <a:solidFill>
                  <a:srgbClr val="FF0000"/>
                </a:solidFill>
              </a:rPr>
              <a:t>провежда</a:t>
            </a:r>
            <a:r>
              <a:rPr lang="ru-RU" sz="2400" b="1" u="sng" dirty="0">
                <a:solidFill>
                  <a:srgbClr val="FF0000"/>
                </a:solidFill>
              </a:rPr>
              <a:t> повторно </a:t>
            </a:r>
            <a:r>
              <a:rPr lang="ru-RU" sz="2400" b="1" dirty="0">
                <a:solidFill>
                  <a:srgbClr val="FF0000"/>
                </a:solidFill>
              </a:rPr>
              <a:t>по </a:t>
            </a:r>
            <a:r>
              <a:rPr lang="ru-RU" sz="2400" b="1" dirty="0" err="1">
                <a:solidFill>
                  <a:srgbClr val="FF0000"/>
                </a:solidFill>
              </a:rPr>
              <a:t>време</a:t>
            </a:r>
            <a:r>
              <a:rPr lang="ru-RU" sz="2400" b="1" dirty="0">
                <a:solidFill>
                  <a:srgbClr val="FF0000"/>
                </a:solidFill>
              </a:rPr>
              <a:t> на </a:t>
            </a:r>
            <a:r>
              <a:rPr lang="ru-RU" sz="2400" b="1" dirty="0" err="1">
                <a:solidFill>
                  <a:srgbClr val="FF0000"/>
                </a:solidFill>
              </a:rPr>
              <a:t>профилактичния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преглед</a:t>
            </a:r>
            <a:r>
              <a:rPr lang="ru-RU" sz="2400" b="1" dirty="0">
                <a:solidFill>
                  <a:srgbClr val="FF0000"/>
                </a:solidFill>
              </a:rPr>
              <a:t>.</a:t>
            </a:r>
            <a:r>
              <a:rPr lang="bg-BG" sz="2400" b="1" dirty="0" smtClean="0">
                <a:solidFill>
                  <a:srgbClr val="FF0000"/>
                </a:solidFill>
              </a:rPr>
              <a:t>    </a:t>
            </a:r>
          </a:p>
          <a:p>
            <a:pPr marL="45720" indent="0" algn="ctr">
              <a:buNone/>
            </a:pPr>
            <a:r>
              <a:rPr lang="bg-BG" sz="2400" b="1" dirty="0" smtClean="0">
                <a:solidFill>
                  <a:srgbClr val="FF0000"/>
                </a:solidFill>
              </a:rPr>
              <a:t>    </a:t>
            </a:r>
            <a:endParaRPr lang="en-US" dirty="0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1642" y="4072944"/>
            <a:ext cx="2505075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65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b="1" dirty="0" smtClean="0"/>
              <a:t>ВЪПРОС: Ако при профилактичен преглед на ЗОЛ има направени ПКК и урина длъжен ли съм да ги назначавам отново?</a:t>
            </a:r>
            <a:endParaRPr lang="en-US" b="1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 algn="ctr">
              <a:buNone/>
            </a:pP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Приложение 12:</a:t>
            </a:r>
          </a:p>
          <a:p>
            <a:pPr marL="45720" indent="0" algn="ctr">
              <a:buNone/>
            </a:pPr>
            <a:r>
              <a:rPr lang="ru-RU" sz="2400" b="1" dirty="0">
                <a:solidFill>
                  <a:srgbClr val="FF0000"/>
                </a:solidFill>
              </a:rPr>
              <a:t>По </a:t>
            </a:r>
            <a:r>
              <a:rPr lang="ru-RU" sz="2400" b="1" dirty="0" err="1">
                <a:solidFill>
                  <a:srgbClr val="FF0000"/>
                </a:solidFill>
              </a:rPr>
              <a:t>преценка</a:t>
            </a:r>
            <a:r>
              <a:rPr lang="ru-RU" sz="2400" b="1" dirty="0">
                <a:solidFill>
                  <a:srgbClr val="FF0000"/>
                </a:solidFill>
              </a:rPr>
              <a:t> на </a:t>
            </a:r>
            <a:r>
              <a:rPr lang="ru-RU" sz="2400" b="1" dirty="0" err="1">
                <a:solidFill>
                  <a:srgbClr val="FF0000"/>
                </a:solidFill>
              </a:rPr>
              <a:t>общопрактикуващия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лекар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може</a:t>
            </a:r>
            <a:r>
              <a:rPr lang="ru-RU" sz="2400" b="1" dirty="0">
                <a:solidFill>
                  <a:srgbClr val="FF0000"/>
                </a:solidFill>
              </a:rPr>
              <a:t> да не се </a:t>
            </a:r>
            <a:r>
              <a:rPr lang="ru-RU" sz="2400" b="1" dirty="0" err="1">
                <a:solidFill>
                  <a:srgbClr val="FF0000"/>
                </a:solidFill>
              </a:rPr>
              <a:t>провежда</a:t>
            </a:r>
            <a:r>
              <a:rPr lang="ru-RU" sz="2400" b="1" dirty="0">
                <a:solidFill>
                  <a:srgbClr val="FF0000"/>
                </a:solidFill>
              </a:rPr>
              <a:t> повторно </a:t>
            </a:r>
            <a:r>
              <a:rPr lang="ru-RU" sz="2400" b="1" dirty="0" err="1">
                <a:solidFill>
                  <a:srgbClr val="FF0000"/>
                </a:solidFill>
              </a:rPr>
              <a:t>изследване</a:t>
            </a:r>
            <a:r>
              <a:rPr lang="ru-RU" sz="2400" b="1" dirty="0">
                <a:solidFill>
                  <a:srgbClr val="FF0000"/>
                </a:solidFill>
              </a:rPr>
              <a:t> на ПКК и урина, </a:t>
            </a:r>
            <a:r>
              <a:rPr lang="ru-RU" sz="2400" b="1" dirty="0" err="1">
                <a:solidFill>
                  <a:srgbClr val="FF0000"/>
                </a:solidFill>
              </a:rPr>
              <a:t>ако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същите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са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направени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през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предходните</a:t>
            </a:r>
            <a:r>
              <a:rPr lang="ru-RU" sz="2400" b="1" dirty="0">
                <a:solidFill>
                  <a:srgbClr val="FF0000"/>
                </a:solidFill>
              </a:rPr>
              <a:t> 3 </a:t>
            </a:r>
            <a:r>
              <a:rPr lang="ru-RU" sz="2400" b="1" dirty="0" err="1">
                <a:solidFill>
                  <a:srgbClr val="FF0000"/>
                </a:solidFill>
              </a:rPr>
              <a:t>месеца</a:t>
            </a:r>
            <a:r>
              <a:rPr lang="ru-RU" sz="2400" b="1" dirty="0" smtClean="0">
                <a:solidFill>
                  <a:srgbClr val="FF0000"/>
                </a:solidFill>
              </a:rPr>
              <a:t>.</a:t>
            </a:r>
          </a:p>
          <a:p>
            <a:pPr marL="45720" indent="0" algn="ctr">
              <a:buNone/>
            </a:pPr>
            <a:endParaRPr lang="ru-RU" sz="2400" b="1" dirty="0">
              <a:solidFill>
                <a:srgbClr val="FF0000"/>
              </a:solidFill>
            </a:endParaRPr>
          </a:p>
          <a:p>
            <a:pPr marL="45720" indent="0" algn="ctr">
              <a:buNone/>
            </a:pPr>
            <a:endParaRPr lang="ru-RU" sz="2400" b="1" dirty="0" smtClean="0">
              <a:solidFill>
                <a:srgbClr val="FF0000"/>
              </a:solidFill>
            </a:endParaRPr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328" y="3965765"/>
            <a:ext cx="5396248" cy="2063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418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341120" y="467359"/>
            <a:ext cx="9509760" cy="2018263"/>
          </a:xfrm>
        </p:spPr>
        <p:txBody>
          <a:bodyPr>
            <a:normAutofit fontScale="90000"/>
          </a:bodyPr>
          <a:lstStyle/>
          <a:p>
            <a:pPr algn="ctr"/>
            <a:r>
              <a:rPr lang="bg-BG" b="1" dirty="0" smtClean="0"/>
              <a:t/>
            </a:r>
            <a:br>
              <a:rPr lang="bg-BG" b="1" dirty="0" smtClean="0"/>
            </a:br>
            <a:r>
              <a:rPr lang="bg-BG" b="1" dirty="0"/>
              <a:t/>
            </a:r>
            <a:br>
              <a:rPr lang="bg-BG" b="1" dirty="0"/>
            </a:br>
            <a:r>
              <a:rPr lang="bg-BG" b="1" dirty="0" smtClean="0"/>
              <a:t/>
            </a:r>
            <a:br>
              <a:rPr lang="bg-BG" b="1" dirty="0" smtClean="0"/>
            </a:br>
            <a:r>
              <a:rPr lang="bg-BG" b="1" dirty="0" smtClean="0"/>
              <a:t>ВЪПРОС</a:t>
            </a:r>
            <a:r>
              <a:rPr lang="bg-BG" b="1" dirty="0" smtClean="0"/>
              <a:t>: </a:t>
            </a:r>
            <a:r>
              <a:rPr lang="bg-BG" b="1" dirty="0" smtClean="0"/>
              <a:t>А</a:t>
            </a:r>
            <a:r>
              <a:rPr lang="bg-BG" b="1" dirty="0" smtClean="0"/>
              <a:t>ко съм изчерпал лимита за направления мога ли да направя</a:t>
            </a:r>
            <a:r>
              <a:rPr lang="bg-BG" b="1" dirty="0" smtClean="0"/>
              <a:t> </a:t>
            </a:r>
            <a:r>
              <a:rPr lang="bg-BG" b="1" dirty="0" smtClean="0"/>
              <a:t>профилактичен </a:t>
            </a:r>
            <a:r>
              <a:rPr lang="bg-BG" b="1" dirty="0" smtClean="0"/>
              <a:t>преглед с необходимите и задължителни изследвания и консултации?</a:t>
            </a:r>
            <a:endParaRPr lang="en-US" b="1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341120" y="2678806"/>
            <a:ext cx="9509760" cy="3350773"/>
          </a:xfrm>
        </p:spPr>
        <p:txBody>
          <a:bodyPr/>
          <a:lstStyle/>
          <a:p>
            <a:pPr marL="45720" indent="0" algn="ctr">
              <a:buNone/>
            </a:pP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ДА</a:t>
            </a:r>
            <a:r>
              <a:rPr lang="ru-RU" sz="2400" b="1" dirty="0" smtClean="0">
                <a:solidFill>
                  <a:srgbClr val="FF0000"/>
                </a:solidFill>
              </a:rPr>
              <a:t>:</a:t>
            </a:r>
          </a:p>
          <a:p>
            <a:pPr marL="45720" indent="0" algn="ctr">
              <a:buNone/>
            </a:pPr>
            <a:r>
              <a:rPr lang="ru-RU" sz="3600" b="1" dirty="0" err="1" smtClean="0">
                <a:solidFill>
                  <a:srgbClr val="FF0000"/>
                </a:solidFill>
              </a:rPr>
              <a:t>Направленията</a:t>
            </a:r>
            <a:r>
              <a:rPr lang="ru-RU" sz="3600" b="1" dirty="0" smtClean="0">
                <a:solidFill>
                  <a:srgbClr val="FF0000"/>
                </a:solidFill>
              </a:rPr>
              <a:t> за МДД тип 7 </a:t>
            </a:r>
            <a:r>
              <a:rPr lang="en-US" sz="3600" b="1" dirty="0" smtClean="0">
                <a:solidFill>
                  <a:srgbClr val="FF0000"/>
                </a:solidFill>
              </a:rPr>
              <a:t>(</a:t>
            </a:r>
            <a:r>
              <a:rPr lang="bg-BG" sz="3600" b="1" dirty="0" smtClean="0">
                <a:solidFill>
                  <a:srgbClr val="FF0000"/>
                </a:solidFill>
              </a:rPr>
              <a:t> за кръв, мамография, </a:t>
            </a:r>
            <a:r>
              <a:rPr lang="en-US" sz="3600" b="1" dirty="0" smtClean="0">
                <a:solidFill>
                  <a:srgbClr val="FF0000"/>
                </a:solidFill>
              </a:rPr>
              <a:t>PSA </a:t>
            </a:r>
            <a:r>
              <a:rPr lang="bg-BG" sz="3600" b="1" dirty="0" smtClean="0">
                <a:solidFill>
                  <a:srgbClr val="FF0000"/>
                </a:solidFill>
              </a:rPr>
              <a:t>и пр.</a:t>
            </a:r>
            <a:r>
              <a:rPr lang="en-US" sz="3600" b="1" dirty="0" smtClean="0">
                <a:solidFill>
                  <a:srgbClr val="FF0000"/>
                </a:solidFill>
              </a:rPr>
              <a:t>)</a:t>
            </a:r>
            <a:r>
              <a:rPr lang="bg-BG" sz="3600" b="1" smtClean="0">
                <a:solidFill>
                  <a:srgbClr val="FF0000"/>
                </a:solidFill>
              </a:rPr>
              <a:t> </a:t>
            </a:r>
            <a:r>
              <a:rPr lang="ru-RU" sz="3600" b="1" smtClean="0">
                <a:solidFill>
                  <a:srgbClr val="FF0000"/>
                </a:solidFill>
              </a:rPr>
              <a:t>и </a:t>
            </a:r>
            <a:r>
              <a:rPr lang="ru-RU" sz="3600" b="1" dirty="0" smtClean="0">
                <a:solidFill>
                  <a:srgbClr val="FF0000"/>
                </a:solidFill>
              </a:rPr>
              <a:t>№3 </a:t>
            </a:r>
          </a:p>
          <a:p>
            <a:pPr marL="45720" indent="0" algn="ctr">
              <a:buNone/>
            </a:pPr>
            <a:r>
              <a:rPr lang="ru-RU" sz="3600" b="1" dirty="0" err="1">
                <a:solidFill>
                  <a:srgbClr val="FF0000"/>
                </a:solidFill>
              </a:rPr>
              <a:t>с</a:t>
            </a:r>
            <a:r>
              <a:rPr lang="ru-RU" sz="3600" b="1" dirty="0" err="1" smtClean="0">
                <a:solidFill>
                  <a:srgbClr val="FF0000"/>
                </a:solidFill>
              </a:rPr>
              <a:t>а</a:t>
            </a:r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</a:rPr>
              <a:t>извън</a:t>
            </a:r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</a:rPr>
              <a:t>регулативния</a:t>
            </a:r>
            <a:r>
              <a:rPr lang="ru-RU" sz="3600" b="1" dirty="0" smtClean="0">
                <a:solidFill>
                  <a:srgbClr val="FF0000"/>
                </a:solidFill>
              </a:rPr>
              <a:t> ни стандарт!</a:t>
            </a:r>
            <a:endParaRPr lang="ru-RU" sz="3600" b="1" dirty="0" smtClean="0">
              <a:solidFill>
                <a:srgbClr val="FF0000"/>
              </a:solidFill>
            </a:endParaRPr>
          </a:p>
          <a:p>
            <a:pPr marL="45720" indent="0" algn="ctr">
              <a:buNone/>
            </a:pPr>
            <a:endParaRPr lang="ru-RU" sz="2400" b="1" dirty="0">
              <a:solidFill>
                <a:srgbClr val="FF0000"/>
              </a:solidFill>
            </a:endParaRPr>
          </a:p>
          <a:p>
            <a:pPr marL="45720" indent="0" algn="ctr">
              <a:buNone/>
            </a:pPr>
            <a:endParaRPr lang="ru-RU" sz="24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500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 smtClean="0"/>
              <a:t>Въпрос</a:t>
            </a:r>
            <a:r>
              <a:rPr lang="bg-BG" dirty="0" smtClean="0"/>
              <a:t>: При диспансерен преглед правим ЕКГ- какво трябва да обозначим задължително?</a:t>
            </a:r>
            <a:endParaRPr lang="en-US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Приложение №8 </a:t>
            </a:r>
          </a:p>
          <a:p>
            <a:r>
              <a:rPr lang="ru-RU" b="1" dirty="0" smtClean="0"/>
              <a:t>6</a:t>
            </a:r>
            <a:r>
              <a:rPr lang="ru-RU" b="1" dirty="0"/>
              <a:t>. При </a:t>
            </a:r>
            <a:r>
              <a:rPr lang="ru-RU" b="1" dirty="0" err="1"/>
              <a:t>извършване</a:t>
            </a:r>
            <a:r>
              <a:rPr lang="ru-RU" b="1" dirty="0"/>
              <a:t> на </a:t>
            </a:r>
            <a:r>
              <a:rPr lang="ru-RU" b="1" dirty="0" err="1"/>
              <a:t>функционални</a:t>
            </a:r>
            <a:r>
              <a:rPr lang="ru-RU" b="1" dirty="0"/>
              <a:t> </a:t>
            </a:r>
            <a:r>
              <a:rPr lang="ru-RU" b="1" dirty="0" err="1"/>
              <a:t>изследвания</a:t>
            </a:r>
            <a:r>
              <a:rPr lang="ru-RU" b="1" dirty="0"/>
              <a:t> на </a:t>
            </a:r>
            <a:r>
              <a:rPr lang="ru-RU" b="1" dirty="0" err="1"/>
              <a:t>сърдечно-съдовата</a:t>
            </a:r>
            <a:r>
              <a:rPr lang="ru-RU" b="1" dirty="0"/>
              <a:t> система, </a:t>
            </a:r>
            <a:r>
              <a:rPr lang="ru-RU" b="1" dirty="0" err="1"/>
              <a:t>задължително</a:t>
            </a:r>
            <a:r>
              <a:rPr lang="ru-RU" b="1" dirty="0"/>
              <a:t> </a:t>
            </a:r>
            <a:r>
              <a:rPr lang="ru-RU" b="1" dirty="0" err="1"/>
              <a:t>върху</a:t>
            </a:r>
            <a:r>
              <a:rPr lang="ru-RU" b="1" dirty="0"/>
              <a:t> </a:t>
            </a:r>
            <a:r>
              <a:rPr lang="ru-RU" b="1" dirty="0" err="1"/>
              <a:t>записа</a:t>
            </a:r>
            <a:r>
              <a:rPr lang="ru-RU" b="1" dirty="0"/>
              <a:t> на </a:t>
            </a:r>
            <a:r>
              <a:rPr lang="ru-RU" b="1" dirty="0" err="1"/>
              <a:t>извършена</a:t>
            </a:r>
            <a:r>
              <a:rPr lang="ru-RU" b="1" dirty="0"/>
              <a:t> ЕКГ да </a:t>
            </a:r>
            <a:r>
              <a:rPr lang="ru-RU" b="1" dirty="0" err="1"/>
              <a:t>са</a:t>
            </a:r>
            <a:r>
              <a:rPr lang="ru-RU" b="1" dirty="0"/>
              <a:t> </a:t>
            </a:r>
            <a:r>
              <a:rPr lang="ru-RU" b="1" dirty="0" err="1"/>
              <a:t>изписани</a:t>
            </a:r>
            <a:r>
              <a:rPr lang="ru-RU" b="1" dirty="0"/>
              <a:t> </a:t>
            </a:r>
            <a:r>
              <a:rPr lang="ru-RU" b="1" dirty="0" err="1">
                <a:solidFill>
                  <a:srgbClr val="FF0000"/>
                </a:solidFill>
              </a:rPr>
              <a:t>имената</a:t>
            </a:r>
            <a:r>
              <a:rPr lang="ru-RU" b="1" dirty="0">
                <a:solidFill>
                  <a:srgbClr val="FF0000"/>
                </a:solidFill>
              </a:rPr>
              <a:t> на пациента  и </a:t>
            </a:r>
            <a:r>
              <a:rPr lang="ru-RU" b="1" dirty="0" err="1">
                <a:solidFill>
                  <a:srgbClr val="FF0000"/>
                </a:solidFill>
              </a:rPr>
              <a:t>датата</a:t>
            </a:r>
            <a:r>
              <a:rPr lang="ru-RU" b="1" dirty="0">
                <a:solidFill>
                  <a:srgbClr val="FF0000"/>
                </a:solidFill>
              </a:rPr>
              <a:t> на </a:t>
            </a:r>
            <a:r>
              <a:rPr lang="ru-RU" b="1" dirty="0" err="1">
                <a:solidFill>
                  <a:srgbClr val="FF0000"/>
                </a:solidFill>
              </a:rPr>
              <a:t>извършване</a:t>
            </a:r>
            <a:r>
              <a:rPr lang="ru-RU" b="1" dirty="0" smtClean="0">
                <a:solidFill>
                  <a:srgbClr val="FF0000"/>
                </a:solidFill>
              </a:rPr>
              <a:t>.</a:t>
            </a:r>
          </a:p>
          <a:p>
            <a:endParaRPr lang="ru-RU" b="1" dirty="0"/>
          </a:p>
          <a:p>
            <a:endParaRPr lang="en-US" b="1" dirty="0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8958" y="3777601"/>
            <a:ext cx="6915955" cy="2251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97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 smtClean="0"/>
              <a:t>Въпрос</a:t>
            </a:r>
            <a:r>
              <a:rPr lang="bg-BG" dirty="0" smtClean="0"/>
              <a:t>: Кой диспансеризира пациента първата година след </a:t>
            </a:r>
            <a:r>
              <a:rPr lang="bg-BG" dirty="0" err="1" smtClean="0"/>
              <a:t>миокарден</a:t>
            </a:r>
            <a:r>
              <a:rPr lang="bg-BG" dirty="0" smtClean="0"/>
              <a:t> инфаркт?</a:t>
            </a:r>
            <a:endParaRPr lang="en-US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 </a:t>
            </a:r>
            <a:r>
              <a:rPr lang="ru-RU" b="1" dirty="0"/>
              <a:t>*I25.2 - До края на </a:t>
            </a:r>
            <a:r>
              <a:rPr lang="ru-RU" b="1" dirty="0" err="1"/>
              <a:t>първата</a:t>
            </a:r>
            <a:r>
              <a:rPr lang="ru-RU" b="1" dirty="0"/>
              <a:t> година се </a:t>
            </a:r>
            <a:r>
              <a:rPr lang="ru-RU" b="1" dirty="0" err="1"/>
              <a:t>наблюдава</a:t>
            </a:r>
            <a:r>
              <a:rPr lang="ru-RU" b="1" dirty="0"/>
              <a:t> по </a:t>
            </a:r>
            <a:r>
              <a:rPr lang="ru-RU" b="1" dirty="0" err="1"/>
              <a:t>избор</a:t>
            </a:r>
            <a:r>
              <a:rPr lang="ru-RU" b="1" dirty="0"/>
              <a:t> на ЗОЛ от ОПЛ или </a:t>
            </a:r>
            <a:r>
              <a:rPr lang="ru-RU" b="1" dirty="0" err="1"/>
              <a:t>лекар</a:t>
            </a:r>
            <a:r>
              <a:rPr lang="ru-RU" b="1" dirty="0"/>
              <a:t> специалист по Кардиология</a:t>
            </a:r>
            <a:r>
              <a:rPr lang="ru-RU" b="1" dirty="0" smtClean="0"/>
              <a:t>.</a:t>
            </a:r>
          </a:p>
          <a:p>
            <a:r>
              <a:rPr lang="bg-BG" b="1" dirty="0" smtClean="0">
                <a:solidFill>
                  <a:srgbClr val="FF0000"/>
                </a:solidFill>
              </a:rPr>
              <a:t>  </a:t>
            </a:r>
            <a:r>
              <a:rPr lang="en-US" b="1" dirty="0" smtClean="0">
                <a:solidFill>
                  <a:srgbClr val="FF0000"/>
                </a:solidFill>
              </a:rPr>
              <a:t>NB! </a:t>
            </a:r>
            <a:r>
              <a:rPr lang="bg-BG" b="1" dirty="0" smtClean="0">
                <a:solidFill>
                  <a:srgbClr val="FF0000"/>
                </a:solidFill>
              </a:rPr>
              <a:t>ЕКГ- При всеки преглед през първата година!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5" name="Картина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546" y="3065171"/>
            <a:ext cx="7048908" cy="357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714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 smtClean="0"/>
              <a:t>Последен </a:t>
            </a:r>
            <a:r>
              <a:rPr lang="bg-BG" b="1" dirty="0"/>
              <a:t>в</a:t>
            </a:r>
            <a:r>
              <a:rPr lang="bg-BG" b="1" dirty="0" smtClean="0"/>
              <a:t>ъпрос</a:t>
            </a:r>
            <a:r>
              <a:rPr lang="bg-BG" dirty="0" smtClean="0"/>
              <a:t>: Можем ли да заверяваме РК с код по </a:t>
            </a:r>
            <a:r>
              <a:rPr lang="bg-BG" b="1" dirty="0" smtClean="0">
                <a:solidFill>
                  <a:srgbClr val="FF0000"/>
                </a:solidFill>
              </a:rPr>
              <a:t>МКБ Е78.0 </a:t>
            </a:r>
            <a:r>
              <a:rPr lang="bg-BG" dirty="0" smtClean="0"/>
              <a:t>/чиста </a:t>
            </a:r>
            <a:r>
              <a:rPr lang="bg-BG" dirty="0" err="1" smtClean="0"/>
              <a:t>хиперхолестеролемия</a:t>
            </a:r>
            <a:r>
              <a:rPr lang="bg-BG" dirty="0" smtClean="0"/>
              <a:t>/? </a:t>
            </a:r>
            <a:endParaRPr lang="en-US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                                       </a:t>
            </a:r>
            <a:r>
              <a:rPr lang="bg-BG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ДА! Може!</a:t>
            </a:r>
          </a:p>
          <a:p>
            <a:r>
              <a:rPr lang="bg-BG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Е78.0   Чиста </a:t>
            </a:r>
            <a:r>
              <a:rPr lang="bg-BG" sz="2400" b="1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хиперхостеролемия</a:t>
            </a:r>
            <a:r>
              <a:rPr lang="bg-BG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:</a:t>
            </a:r>
          </a:p>
          <a:p>
            <a:r>
              <a:rPr lang="bg-BG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- фамилна</a:t>
            </a:r>
          </a:p>
          <a:p>
            <a:r>
              <a:rPr lang="bg-BG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-</a:t>
            </a:r>
            <a:r>
              <a:rPr lang="bg-BG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хиперлипопротеинемия</a:t>
            </a:r>
            <a:r>
              <a:rPr lang="bg-BG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на </a:t>
            </a:r>
            <a:r>
              <a:rPr lang="en-US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Fredrickson</a:t>
            </a:r>
            <a:r>
              <a:rPr lang="bg-BG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тип 2а</a:t>
            </a:r>
          </a:p>
          <a:p>
            <a:r>
              <a:rPr lang="bg-BG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- </a:t>
            </a:r>
            <a:r>
              <a:rPr lang="bg-BG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хипербеталипопротеинемия</a:t>
            </a:r>
            <a:endParaRPr lang="bg-BG" b="1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r>
              <a:rPr lang="bg-BG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- </a:t>
            </a:r>
            <a:r>
              <a:rPr lang="bg-BG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хиперлипидемия</a:t>
            </a:r>
            <a:r>
              <a:rPr lang="bg-BG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, група А</a:t>
            </a:r>
          </a:p>
          <a:p>
            <a:r>
              <a:rPr lang="bg-BG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-</a:t>
            </a:r>
            <a:r>
              <a:rPr lang="bg-BG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Хиперлипопротеинемия</a:t>
            </a:r>
            <a:r>
              <a:rPr lang="bg-BG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с </a:t>
            </a:r>
            <a:r>
              <a:rPr lang="bg-BG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липопротеини</a:t>
            </a:r>
            <a:r>
              <a:rPr lang="bg-BG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с ниска плътност </a:t>
            </a:r>
            <a:r>
              <a:rPr lang="en-US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*LDL*</a:t>
            </a:r>
            <a:endParaRPr lang="bg-BG" b="1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endParaRPr lang="en-US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683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86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 smtClean="0"/>
              <a:t>Въпрос</a:t>
            </a:r>
            <a:r>
              <a:rPr lang="bg-BG" dirty="0" smtClean="0"/>
              <a:t>: На хоспитализирано лице не мога да предписвам лекарства. За какво…..? </a:t>
            </a:r>
            <a:endParaRPr lang="en-US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341120" y="1649186"/>
            <a:ext cx="9509760" cy="4380393"/>
          </a:xfrm>
        </p:spPr>
        <p:txBody>
          <a:bodyPr/>
          <a:lstStyle/>
          <a:p>
            <a:r>
              <a:rPr lang="ru-RU" dirty="0"/>
              <a:t>1. </a:t>
            </a:r>
            <a:r>
              <a:rPr lang="ru-RU" b="1" dirty="0" err="1"/>
              <a:t>основното</a:t>
            </a:r>
            <a:r>
              <a:rPr lang="ru-RU" b="1" dirty="0"/>
              <a:t> </a:t>
            </a:r>
            <a:r>
              <a:rPr lang="ru-RU" b="1" dirty="0" err="1"/>
              <a:t>заболяване</a:t>
            </a:r>
            <a:r>
              <a:rPr lang="ru-RU" dirty="0"/>
              <a:t>, за </a:t>
            </a:r>
            <a:r>
              <a:rPr lang="ru-RU" dirty="0" err="1"/>
              <a:t>което</a:t>
            </a:r>
            <a:r>
              <a:rPr lang="ru-RU" dirty="0"/>
              <a:t> е </a:t>
            </a:r>
            <a:r>
              <a:rPr lang="ru-RU" dirty="0" err="1"/>
              <a:t>хоспитализирано</a:t>
            </a:r>
            <a:r>
              <a:rPr lang="ru-RU" dirty="0"/>
              <a:t> </a:t>
            </a:r>
            <a:r>
              <a:rPr lang="ru-RU" dirty="0" err="1"/>
              <a:t>лицето</a:t>
            </a:r>
            <a:r>
              <a:rPr lang="ru-RU" dirty="0"/>
              <a:t>; </a:t>
            </a:r>
            <a:r>
              <a:rPr lang="ru-RU" dirty="0" err="1"/>
              <a:t>това</a:t>
            </a:r>
            <a:r>
              <a:rPr lang="ru-RU" dirty="0"/>
              <a:t> ограничение не се </a:t>
            </a:r>
            <a:r>
              <a:rPr lang="ru-RU" dirty="0" err="1"/>
              <a:t>прилага</a:t>
            </a:r>
            <a:r>
              <a:rPr lang="ru-RU" dirty="0"/>
              <a:t> при </a:t>
            </a:r>
            <a:r>
              <a:rPr lang="ru-RU" dirty="0" err="1"/>
              <a:t>при</a:t>
            </a:r>
            <a:r>
              <a:rPr lang="ru-RU" dirty="0"/>
              <a:t> </a:t>
            </a:r>
            <a:r>
              <a:rPr lang="ru-RU" dirty="0" err="1"/>
              <a:t>необходимост</a:t>
            </a:r>
            <a:r>
              <a:rPr lang="ru-RU" dirty="0"/>
              <a:t> от </a:t>
            </a:r>
            <a:r>
              <a:rPr lang="ru-RU" dirty="0" err="1"/>
              <a:t>предписване</a:t>
            </a:r>
            <a:r>
              <a:rPr lang="ru-RU" dirty="0"/>
              <a:t> на </a:t>
            </a:r>
            <a:r>
              <a:rPr lang="ru-RU" dirty="0" err="1"/>
              <a:t>медицински</a:t>
            </a:r>
            <a:r>
              <a:rPr lang="ru-RU" dirty="0"/>
              <a:t> изделия - </a:t>
            </a:r>
            <a:r>
              <a:rPr lang="ru-RU" dirty="0" err="1"/>
              <a:t>стоми</a:t>
            </a:r>
            <a:r>
              <a:rPr lang="ru-RU" dirty="0"/>
              <a:t> на вече </a:t>
            </a:r>
            <a:r>
              <a:rPr lang="ru-RU" dirty="0" err="1"/>
              <a:t>стомирани</a:t>
            </a:r>
            <a:r>
              <a:rPr lang="ru-RU" dirty="0"/>
              <a:t> ЗОЛ, </a:t>
            </a:r>
            <a:r>
              <a:rPr lang="ru-RU" b="1" dirty="0">
                <a:solidFill>
                  <a:srgbClr val="FF0000"/>
                </a:solidFill>
              </a:rPr>
              <a:t>за периода на </a:t>
            </a:r>
            <a:r>
              <a:rPr lang="ru-RU" b="1" dirty="0" err="1">
                <a:solidFill>
                  <a:srgbClr val="FF0000"/>
                </a:solidFill>
              </a:rPr>
              <a:t>хоспитализация</a:t>
            </a:r>
            <a:r>
              <a:rPr lang="ru-RU" b="1" dirty="0">
                <a:solidFill>
                  <a:srgbClr val="FF0000"/>
                </a:solidFill>
              </a:rPr>
              <a:t> за </a:t>
            </a:r>
            <a:r>
              <a:rPr lang="ru-RU" b="1" dirty="0" err="1">
                <a:solidFill>
                  <a:srgbClr val="FF0000"/>
                </a:solidFill>
              </a:rPr>
              <a:t>провеждане</a:t>
            </a:r>
            <a:r>
              <a:rPr lang="ru-RU" b="1" dirty="0">
                <a:solidFill>
                  <a:srgbClr val="FF0000"/>
                </a:solidFill>
              </a:rPr>
              <a:t> на </a:t>
            </a:r>
            <a:r>
              <a:rPr lang="ru-RU" b="1" dirty="0" err="1">
                <a:solidFill>
                  <a:srgbClr val="FF0000"/>
                </a:solidFill>
              </a:rPr>
              <a:t>основно</a:t>
            </a:r>
            <a:r>
              <a:rPr lang="ru-RU" b="1" dirty="0">
                <a:solidFill>
                  <a:srgbClr val="FF0000"/>
                </a:solidFill>
              </a:rPr>
              <a:t> лечение по </a:t>
            </a:r>
            <a:r>
              <a:rPr lang="ru-RU" b="1" dirty="0" err="1">
                <a:solidFill>
                  <a:srgbClr val="FF0000"/>
                </a:solidFill>
              </a:rPr>
              <a:t>съответни</a:t>
            </a:r>
            <a:r>
              <a:rPr lang="ru-RU" b="1" dirty="0">
                <a:solidFill>
                  <a:srgbClr val="FF0000"/>
                </a:solidFill>
              </a:rPr>
              <a:t> КП и </a:t>
            </a:r>
            <a:r>
              <a:rPr lang="ru-RU" b="1" dirty="0" err="1">
                <a:solidFill>
                  <a:srgbClr val="FF0000"/>
                </a:solidFill>
              </a:rPr>
              <a:t>АПр</a:t>
            </a:r>
            <a:r>
              <a:rPr lang="ru-RU" b="1" dirty="0">
                <a:solidFill>
                  <a:srgbClr val="FF0000"/>
                </a:solidFill>
              </a:rPr>
              <a:t>;</a:t>
            </a:r>
          </a:p>
          <a:p>
            <a:r>
              <a:rPr lang="ru-RU" dirty="0"/>
              <a:t>2. </a:t>
            </a:r>
            <a:r>
              <a:rPr lang="ru-RU" b="1" dirty="0" err="1">
                <a:solidFill>
                  <a:srgbClr val="FF0000"/>
                </a:solidFill>
              </a:rPr>
              <a:t>новооткрито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заболяване</a:t>
            </a:r>
            <a:r>
              <a:rPr lang="ru-RU" b="1" dirty="0">
                <a:solidFill>
                  <a:srgbClr val="FF0000"/>
                </a:solidFill>
              </a:rPr>
              <a:t> по </a:t>
            </a:r>
            <a:r>
              <a:rPr lang="ru-RU" b="1" dirty="0" err="1">
                <a:solidFill>
                  <a:srgbClr val="FF0000"/>
                </a:solidFill>
              </a:rPr>
              <a:t>време</a:t>
            </a:r>
            <a:r>
              <a:rPr lang="ru-RU" b="1" dirty="0">
                <a:solidFill>
                  <a:srgbClr val="FF0000"/>
                </a:solidFill>
              </a:rPr>
              <a:t> на </a:t>
            </a:r>
            <a:r>
              <a:rPr lang="ru-RU" b="1" dirty="0" err="1">
                <a:solidFill>
                  <a:srgbClr val="FF0000"/>
                </a:solidFill>
              </a:rPr>
              <a:t>стационарното</a:t>
            </a:r>
            <a:r>
              <a:rPr lang="ru-RU" b="1" dirty="0">
                <a:solidFill>
                  <a:srgbClr val="FF0000"/>
                </a:solidFill>
              </a:rPr>
              <a:t> лечение</a:t>
            </a:r>
            <a:r>
              <a:rPr lang="ru-RU" dirty="0"/>
              <a:t>;</a:t>
            </a:r>
          </a:p>
          <a:p>
            <a:r>
              <a:rPr lang="ru-RU" dirty="0"/>
              <a:t>3. </a:t>
            </a:r>
            <a:r>
              <a:rPr lang="ru-RU" b="1" dirty="0" err="1"/>
              <a:t>промяна</a:t>
            </a:r>
            <a:r>
              <a:rPr lang="ru-RU" b="1" dirty="0"/>
              <a:t> на </a:t>
            </a:r>
            <a:r>
              <a:rPr lang="ru-RU" b="1" dirty="0" err="1"/>
              <a:t>терапията</a:t>
            </a:r>
            <a:r>
              <a:rPr lang="ru-RU" b="1" dirty="0"/>
              <a:t> </a:t>
            </a:r>
            <a:r>
              <a:rPr lang="ru-RU" dirty="0"/>
              <a:t>за </a:t>
            </a:r>
            <a:r>
              <a:rPr lang="ru-RU" dirty="0" err="1"/>
              <a:t>придружаващи</a:t>
            </a:r>
            <a:r>
              <a:rPr lang="ru-RU" dirty="0"/>
              <a:t> </a:t>
            </a:r>
            <a:r>
              <a:rPr lang="ru-RU" dirty="0" err="1"/>
              <a:t>хронични</a:t>
            </a:r>
            <a:r>
              <a:rPr lang="ru-RU" dirty="0"/>
              <a:t> </a:t>
            </a:r>
            <a:r>
              <a:rPr lang="ru-RU" dirty="0" err="1"/>
              <a:t>заболявания</a:t>
            </a:r>
            <a:r>
              <a:rPr lang="ru-RU" dirty="0"/>
              <a:t>, назначена от </a:t>
            </a:r>
            <a:r>
              <a:rPr lang="ru-RU" dirty="0" err="1"/>
              <a:t>лекар</a:t>
            </a:r>
            <a:r>
              <a:rPr lang="ru-RU" dirty="0"/>
              <a:t> в </a:t>
            </a:r>
            <a:r>
              <a:rPr lang="ru-RU" dirty="0" err="1"/>
              <a:t>извънболничната</a:t>
            </a:r>
            <a:r>
              <a:rPr lang="ru-RU" dirty="0"/>
              <a:t> </a:t>
            </a:r>
            <a:r>
              <a:rPr lang="ru-RU" dirty="0" err="1"/>
              <a:t>помощ</a:t>
            </a:r>
            <a:r>
              <a:rPr lang="ru-RU" dirty="0"/>
              <a:t> и </a:t>
            </a:r>
            <a:r>
              <a:rPr lang="ru-RU" dirty="0" err="1"/>
              <a:t>заплащана</a:t>
            </a:r>
            <a:r>
              <a:rPr lang="ru-RU" dirty="0"/>
              <a:t> от </a:t>
            </a:r>
            <a:r>
              <a:rPr lang="ru-RU" dirty="0" smtClean="0"/>
              <a:t>НЗОК.</a:t>
            </a:r>
          </a:p>
          <a:p>
            <a:pPr marL="4572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</a:t>
            </a:r>
            <a:r>
              <a:rPr lang="ru-RU" dirty="0" err="1" smtClean="0"/>
              <a:t>забележка</a:t>
            </a:r>
            <a:r>
              <a:rPr lang="ru-RU" dirty="0" smtClean="0"/>
              <a:t>: </a:t>
            </a:r>
            <a:r>
              <a:rPr lang="ru-RU" dirty="0" err="1" smtClean="0"/>
              <a:t>текстът</a:t>
            </a:r>
            <a:r>
              <a:rPr lang="ru-RU" dirty="0" smtClean="0"/>
              <a:t> </a:t>
            </a:r>
            <a:r>
              <a:rPr lang="ru-RU" dirty="0" err="1"/>
              <a:t>важи</a:t>
            </a:r>
            <a:r>
              <a:rPr lang="ru-RU" dirty="0"/>
              <a:t> </a:t>
            </a:r>
            <a:r>
              <a:rPr lang="ru-RU" dirty="0" smtClean="0"/>
              <a:t>само, </a:t>
            </a:r>
            <a:r>
              <a:rPr lang="ru-RU" dirty="0" err="1"/>
              <a:t>ако</a:t>
            </a:r>
            <a:r>
              <a:rPr lang="ru-RU" dirty="0"/>
              <a:t> имаме информация за </a:t>
            </a:r>
            <a:r>
              <a:rPr lang="ru-RU" dirty="0" err="1"/>
              <a:t>това</a:t>
            </a:r>
            <a:endParaRPr lang="ru-RU" dirty="0" smtClean="0"/>
          </a:p>
          <a:p>
            <a:endParaRPr lang="ru-RU" dirty="0"/>
          </a:p>
          <a:p>
            <a:endParaRPr lang="en-US" dirty="0"/>
          </a:p>
        </p:txBody>
      </p:sp>
      <p:sp>
        <p:nvSpPr>
          <p:cNvPr id="4" name="AutoShape 2" descr="Резултат с изображение за „хоспитализиран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Картина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1" y="4630547"/>
            <a:ext cx="4066902" cy="1848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563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b="1" dirty="0" smtClean="0"/>
              <a:t>Въпрос</a:t>
            </a:r>
            <a:r>
              <a:rPr lang="bg-BG" dirty="0" smtClean="0"/>
              <a:t>:  Мога ли да назначавам терапия , след консултация на бланка №119?</a:t>
            </a:r>
            <a:endParaRPr lang="en-US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b="1" dirty="0" smtClean="0">
                <a:solidFill>
                  <a:srgbClr val="FF0000"/>
                </a:solidFill>
              </a:rPr>
              <a:t>Да можем!:</a:t>
            </a:r>
          </a:p>
          <a:p>
            <a:r>
              <a:rPr lang="bg-BG" dirty="0" smtClean="0"/>
              <a:t>Чл.47  </a:t>
            </a:r>
            <a:r>
              <a:rPr lang="en-US" dirty="0" smtClean="0"/>
              <a:t>(3</a:t>
            </a:r>
            <a:r>
              <a:rPr lang="en-US" dirty="0"/>
              <a:t>) </a:t>
            </a:r>
            <a:r>
              <a:rPr lang="ru-RU" dirty="0" err="1"/>
              <a:t>Терапията</a:t>
            </a:r>
            <a:r>
              <a:rPr lang="ru-RU" dirty="0"/>
              <a:t> с </a:t>
            </a:r>
            <a:r>
              <a:rPr lang="ru-RU" dirty="0" err="1"/>
              <a:t>лекарствени</a:t>
            </a:r>
            <a:r>
              <a:rPr lang="ru-RU" dirty="0"/>
              <a:t> </a:t>
            </a:r>
            <a:r>
              <a:rPr lang="ru-RU" dirty="0" err="1"/>
              <a:t>продукти</a:t>
            </a:r>
            <a:r>
              <a:rPr lang="ru-RU" dirty="0"/>
              <a:t> по ал. 1, т. 2, назначена от </a:t>
            </a:r>
            <a:r>
              <a:rPr lang="ru-RU" dirty="0" err="1"/>
              <a:t>лекар</a:t>
            </a:r>
            <a:r>
              <a:rPr lang="ru-RU" dirty="0"/>
              <a:t> специалист, </a:t>
            </a:r>
            <a:r>
              <a:rPr lang="ru-RU" dirty="0" err="1"/>
              <a:t>който</a:t>
            </a:r>
            <a:r>
              <a:rPr lang="ru-RU" dirty="0"/>
              <a:t> </a:t>
            </a:r>
            <a:r>
              <a:rPr lang="ru-RU" b="1" dirty="0">
                <a:solidFill>
                  <a:srgbClr val="FF0000"/>
                </a:solidFill>
              </a:rPr>
              <a:t>не </a:t>
            </a:r>
            <a:r>
              <a:rPr lang="ru-RU" b="1" dirty="0" err="1">
                <a:solidFill>
                  <a:srgbClr val="FF0000"/>
                </a:solidFill>
              </a:rPr>
              <a:t>работи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/>
              <a:t>в </a:t>
            </a:r>
            <a:r>
              <a:rPr lang="ru-RU" b="1" dirty="0" err="1"/>
              <a:t>изпълнение</a:t>
            </a:r>
            <a:r>
              <a:rPr lang="ru-RU" b="1" dirty="0"/>
              <a:t> на договор с НЗОК</a:t>
            </a:r>
            <a:r>
              <a:rPr lang="ru-RU" dirty="0"/>
              <a:t>, се </a:t>
            </a:r>
            <a:r>
              <a:rPr lang="ru-RU" dirty="0" err="1"/>
              <a:t>отразява</a:t>
            </a:r>
            <a:r>
              <a:rPr lang="ru-RU" dirty="0"/>
              <a:t> в „</a:t>
            </a:r>
            <a:r>
              <a:rPr lang="ru-RU" dirty="0" err="1"/>
              <a:t>Медицинско</a:t>
            </a:r>
            <a:r>
              <a:rPr lang="ru-RU" dirty="0"/>
              <a:t> направление“ (</a:t>
            </a:r>
            <a:r>
              <a:rPr lang="ru-RU" dirty="0" err="1"/>
              <a:t>бл</a:t>
            </a:r>
            <a:r>
              <a:rPr lang="ru-RU" dirty="0"/>
              <a:t>. МЗ 119), </a:t>
            </a:r>
            <a:r>
              <a:rPr lang="ru-RU" dirty="0" err="1"/>
              <a:t>което</a:t>
            </a:r>
            <a:r>
              <a:rPr lang="ru-RU" dirty="0"/>
              <a:t> се </a:t>
            </a:r>
            <a:r>
              <a:rPr lang="ru-RU" dirty="0" err="1"/>
              <a:t>предоставя</a:t>
            </a:r>
            <a:r>
              <a:rPr lang="ru-RU" dirty="0"/>
              <a:t> на ОПЛ чрез ЗОЛ. . В </a:t>
            </a:r>
            <a:r>
              <a:rPr lang="ru-RU" dirty="0" err="1"/>
              <a:t>медицинския</a:t>
            </a:r>
            <a:r>
              <a:rPr lang="ru-RU" dirty="0"/>
              <a:t> документ </a:t>
            </a:r>
            <a:r>
              <a:rPr lang="ru-RU" dirty="0" err="1"/>
              <a:t>лекарствените</a:t>
            </a:r>
            <a:r>
              <a:rPr lang="ru-RU" dirty="0"/>
              <a:t> </a:t>
            </a:r>
            <a:r>
              <a:rPr lang="ru-RU" dirty="0" err="1"/>
              <a:t>продукти</a:t>
            </a:r>
            <a:r>
              <a:rPr lang="ru-RU" dirty="0"/>
              <a:t> се </a:t>
            </a:r>
            <a:r>
              <a:rPr lang="ru-RU" dirty="0" err="1"/>
              <a:t>посочват</a:t>
            </a:r>
            <a:r>
              <a:rPr lang="ru-RU" dirty="0"/>
              <a:t> </a:t>
            </a:r>
            <a:r>
              <a:rPr lang="ru-RU" b="1" dirty="0"/>
              <a:t>с </a:t>
            </a:r>
            <a:r>
              <a:rPr lang="ru-RU" b="1" dirty="0" err="1"/>
              <a:t>техните</a:t>
            </a:r>
            <a:r>
              <a:rPr lang="ru-RU" b="1" dirty="0"/>
              <a:t> </a:t>
            </a:r>
            <a:r>
              <a:rPr lang="ru-RU" b="1" dirty="0" err="1"/>
              <a:t>международни</a:t>
            </a:r>
            <a:r>
              <a:rPr lang="ru-RU" b="1" dirty="0"/>
              <a:t> </a:t>
            </a:r>
            <a:r>
              <a:rPr lang="ru-RU" b="1" dirty="0" err="1"/>
              <a:t>непатентни</a:t>
            </a:r>
            <a:r>
              <a:rPr lang="ru-RU" b="1" dirty="0"/>
              <a:t> </a:t>
            </a:r>
            <a:r>
              <a:rPr lang="ru-RU" b="1" dirty="0" smtClean="0"/>
              <a:t>наименования.</a:t>
            </a:r>
          </a:p>
          <a:p>
            <a:endParaRPr lang="en-US" dirty="0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6837" y="3965765"/>
            <a:ext cx="1838325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288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anded Design Blue 16x9">
  <a:themeElements>
    <a:clrScheme name="Banded_Design_Blue">
      <a:dk1>
        <a:srgbClr val="404040"/>
      </a:dk1>
      <a:lt1>
        <a:sysClr val="window" lastClr="FFFFFF"/>
      </a:lt1>
      <a:dk2>
        <a:srgbClr val="263050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lumMod val="0"/>
                <a:lumOff val="100000"/>
              </a:schemeClr>
            </a:gs>
            <a:gs pos="72000">
              <a:schemeClr val="phClr"/>
            </a:gs>
            <a:gs pos="100000">
              <a:schemeClr val="phClr">
                <a:lumMod val="90000"/>
              </a:schemeClr>
            </a:gs>
          </a:gsLst>
          <a:lin ang="5400000" scaled="1"/>
        </a:gradFill>
        <a:gradFill flip="none" rotWithShape="1">
          <a:gsLst>
            <a:gs pos="32000">
              <a:schemeClr val="phClr"/>
            </a:gs>
            <a:gs pos="100000">
              <a:schemeClr val="phClr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4264BA5-BE9F-44D2-9B86-8E00ED566E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3329</TotalTime>
  <Words>5963</Words>
  <Application>Microsoft Office PowerPoint</Application>
  <PresentationFormat>Широк екран</PresentationFormat>
  <Paragraphs>299</Paragraphs>
  <Slides>76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76</vt:i4>
      </vt:variant>
    </vt:vector>
  </HeadingPairs>
  <TitlesOfParts>
    <vt:vector size="83" baseType="lpstr">
      <vt:lpstr>Arial</vt:lpstr>
      <vt:lpstr>Arial Black</vt:lpstr>
      <vt:lpstr>Corbel</vt:lpstr>
      <vt:lpstr>Euphemia</vt:lpstr>
      <vt:lpstr>Times New Roman</vt:lpstr>
      <vt:lpstr>Wingdings</vt:lpstr>
      <vt:lpstr>Banded Design Blue 16x9</vt:lpstr>
      <vt:lpstr>НРД с три години хоризонт или какво още (не)знаем за него? </vt:lpstr>
      <vt:lpstr>Въпрос: Може ли да откажем медицинска помощ?</vt:lpstr>
      <vt:lpstr>Въпрос:  Кое е единственото задължение на ЗОЛ според НРД 2020?</vt:lpstr>
      <vt:lpstr>Въпрос: Можем  ли да наемем немедицински персонал?</vt:lpstr>
      <vt:lpstr>ВЪПРОС: При издаване на рецептурна бланка с дублиран номер може ли да бъда санкциониран?</vt:lpstr>
      <vt:lpstr>Въпрос: Пациента е с променена терапия, но му остават още отрязъци от Рецептурна бланка 5а.                Мога ли издам нова рецепта? </vt:lpstr>
      <vt:lpstr>Въпрос: Кога и как мога да изписвам лекарства без преглед? </vt:lpstr>
      <vt:lpstr>Въпрос: На хоспитализирано лице не мога да предписвам лекарства. За какво…..? </vt:lpstr>
      <vt:lpstr>Въпрос:  Мога ли да назначавам терапия , след консултация на бланка №119?</vt:lpstr>
      <vt:lpstr>Въпрос: Лекарят специалист не е спазил изисквания при  назначаване на терапия.  Кой носи отговорност?</vt:lpstr>
      <vt:lpstr>Въпрос: Допуска ли се дублиране на предписанията в рамките на валидност на рецептурната бланка 5 и 5а?</vt:lpstr>
      <vt:lpstr>Въпрос: Какви са сроковете на изпълнение на отрязъците в аптеката? </vt:lpstr>
      <vt:lpstr>Въпрос: Мога ли да предпиша повече от едно лекарство по протокол на една рецептурна бланка? </vt:lpstr>
      <vt:lpstr>Въпрос: Какъв е срока на валидност на протоколите  от  1.1.2020г.? </vt:lpstr>
      <vt:lpstr>Въпрос: Кога ОПЛ може да изготви протокол       за явяване пред ТЕЛК?</vt:lpstr>
      <vt:lpstr>Въпрос: С какъв талон насочваме към ЛКК за продължаване на ВН, ТЕЛК и др.?</vt:lpstr>
      <vt:lpstr>Въпрос:  ЛКК след болнично лечение е издала БЛ за 6 дни.                                  Мога ли да ги продължа?</vt:lpstr>
      <vt:lpstr>Въпрос:Какви направления за ВСМД издаваме? </vt:lpstr>
      <vt:lpstr>Въпрос: Може ли да насочим за преосвидетелстване от ТЕЛК  по искане на ЗОЛ? </vt:lpstr>
      <vt:lpstr>Въпрос: Важат ли изследвания, консултации  и епикризи при подготовка за  ТЕЛК?</vt:lpstr>
      <vt:lpstr>Въпрос: Може ли регламентирано да поискаме справка за изразходвания РС?</vt:lpstr>
      <vt:lpstr>Въпрос: Кои финансово- отчетни документи сме и кои  не сме длъжни да представяме на контролните органи?</vt:lpstr>
      <vt:lpstr>Въпрос: Може ли да ни проверява немедицинско лице- контрольор? </vt:lpstr>
      <vt:lpstr>ВЪПРОС: Може ли при проверка да присъства експерт от БЛС?</vt:lpstr>
      <vt:lpstr>Въпрос: Има ли маловажни случаи, при които не се налагат санкции?</vt:lpstr>
      <vt:lpstr>Въпрос: Каква санкция се налага при отчитане на неизвършена дейност?</vt:lpstr>
      <vt:lpstr>Въпрос: Мога ли да подам заявление и документи за сключване на договор по електронен път?</vt:lpstr>
      <vt:lpstr>Въпрос: Може ли ЗОЛ да ни избира по електронен път?</vt:lpstr>
      <vt:lpstr>Въпрос: При преизбор на ОПЛ, каква информация трябва да предостави ЗОЛ на новия лекар? </vt:lpstr>
      <vt:lpstr>Въпрос: При какви условия оказваме помощ на ЗОЛ от друг здравен район?</vt:lpstr>
      <vt:lpstr>Въпрос: Какво да направим, ако пациент отказва задължителна консултация/ МДД?</vt:lpstr>
      <vt:lpstr>Въпрос: При неявяване на диспансерен преглед какво трябва да направим?</vt:lpstr>
      <vt:lpstr>Въпрос: Длъжни ли сме да даваме на ЗОЛ копие от амбулаторния лист?</vt:lpstr>
      <vt:lpstr>Въпрос: Над колко регистрирани ЗОЛ трябва да наемем медицинска сестра?</vt:lpstr>
      <vt:lpstr>Въпрос: Колко часа дневно трябва да декларирам за амбулаторни и домашни посещения?</vt:lpstr>
      <vt:lpstr>Въпрос: Колко заместници мога до обявя при сключване на договор?</vt:lpstr>
      <vt:lpstr>Въпрос: При отказ на пациента да бъде хоспитализиран какъв документ издаваме?</vt:lpstr>
      <vt:lpstr>Въпрос: При планов прием приемащото лечебно заведение изисква от нас допълнителни МДД и/или консултации- длъжни ли сме да ги издаваме?</vt:lpstr>
      <vt:lpstr>Въпрос: Каква е цената за взимане на биологичен материал в МДЛ?</vt:lpstr>
      <vt:lpstr>Въпрос: Какъв  % обхват на профилактични прегледи е необходим , за да покрием критерите за качество?</vt:lpstr>
      <vt:lpstr>Въпрос:Какъв % обхват на детските профилактични прегледи (0-18г.) е необходим , за да покрием критериите за качество?</vt:lpstr>
      <vt:lpstr>Въпрос: Каква е минималната  продължителност на диспансерния или профилактичния преглед?</vt:lpstr>
      <vt:lpstr>ВЪПРОС: Можем ли да отчетем профилактичен преглед ZOO.0+ остро състояние?</vt:lpstr>
      <vt:lpstr>Въпрос: Какви са таргетните стойности на гликирания хемоглобин?</vt:lpstr>
      <vt:lpstr>Въпрос: При диабет и хипертония какви са таргетните стойности на артериалното налягане?</vt:lpstr>
      <vt:lpstr>Въпрос: При диабет и хипертония какви са таргетните стойности на LDL холестерола?</vt:lpstr>
      <vt:lpstr>Въпрос: При   хипертония и дислипидемия  какви са таргетните стойности на LDL холестерола?</vt:lpstr>
      <vt:lpstr>Въпрос: Какви са таргетните стойности на              RR при АХ ?</vt:lpstr>
      <vt:lpstr>Въпрос: Какви мерки трябва да предприемем и какви са санкциите, ако не достигнем таргетните стойности в критериите за качество?</vt:lpstr>
      <vt:lpstr>Въпрос: Ако отчетния период подам нов отчет, ще се зачете ли?</vt:lpstr>
      <vt:lpstr>Въпрос: Мога ли да подавам по електронен път форми за избор/преизбор?</vt:lpstr>
      <vt:lpstr>Въпрос: Трябва ли ежемесечно да представям удостоверителен документ за чужденци? </vt:lpstr>
      <vt:lpstr>Въпрос:Ще ни се изплащат ли до 30 число на месеца отчетените от предходния месец суми по чл. 37 от ЗЗО?</vt:lpstr>
      <vt:lpstr>Въпрос:Каква информация ни осигурява задължително НЗОК през електронния портал?</vt:lpstr>
      <vt:lpstr>Въпрос: Имаме ли право на информация за лицата, за които се заплаща разлика в сумите по чл. 37 ?</vt:lpstr>
      <vt:lpstr>Въпрос: Може ли ОПЛ да работи и в  болничната помощ?</vt:lpstr>
      <vt:lpstr>Въпрос: След дехоспитализацията , при контролни прегледи ЛЗ за БП  изисква от нас изследвания и/или консултации. Длъжни ли сме да ги назначаваме?</vt:lpstr>
      <vt:lpstr>Въпрос: Може ли ЛЗ за БП да връща пациент насочен за хоспитализация с искане за МДД/консултации?</vt:lpstr>
      <vt:lpstr>Презентация на PowerPoint</vt:lpstr>
      <vt:lpstr>Въпрос: Кога пациента получава епикриза и в колко екземпляра?</vt:lpstr>
      <vt:lpstr>Въпрос: На пациента са правени рентгенологични и др. изследвания в болница. Има ли право да ги получи след изписването?</vt:lpstr>
      <vt:lpstr>Въпрос: Какво се случва, ако пациент е в болница и едновременно с това е и в извънболничната помощ?</vt:lpstr>
      <vt:lpstr>Въпрос: Пациент е неосигурен, но е хоспитализиран по спешност. Кога трябва да плати здр. вноски, за да  възстанови права, за да не заплаща за лечението? </vt:lpstr>
      <vt:lpstr>Въпрос: Трябва ли да съхраняваме копие от протоколите?</vt:lpstr>
      <vt:lpstr>Въпрос: Ще имаме ли справка за отпуснатите лекарства и МДД през web услуга?</vt:lpstr>
      <vt:lpstr>Въпрос: Ще трябва ли да водим национални регистри?</vt:lpstr>
      <vt:lpstr>ВЪПРОС: Как отчитаме дейност извършена след 20.00ч. вечерта или преди 8.00 сутринта? </vt:lpstr>
      <vt:lpstr>ВЪПРОС: Пациент връща с тъжен поглед и изтекло направление. Какво може да направим? </vt:lpstr>
      <vt:lpstr>ВЪПРОС: Колко диспансерни прегледа в месеца можем да отчетем на един дисп. ЗОЛ? </vt:lpstr>
      <vt:lpstr>ВЪПРОС: При профилактичен преглед трябва ли да назначавам  мамография, PSA, холестероли ,ЕКГ, ако са правени в предходните 12 месеца?</vt:lpstr>
      <vt:lpstr>ВЪПРОС: Ако при профилактичен преглед на ЗОЛ има направени ПКК и урина длъжен ли съм да ги назначавам отново?</vt:lpstr>
      <vt:lpstr>   ВЪПРОС: Ако съм изчерпал лимита за направления мога ли да направя профилактичен преглед с необходимите и задължителни изследвания и консултации?</vt:lpstr>
      <vt:lpstr>Въпрос: При диспансерен преглед правим ЕКГ- какво трябва да обозначим задължително?</vt:lpstr>
      <vt:lpstr>Въпрос: Кой диспансеризира пациента първата година след миокарден инфаркт?</vt:lpstr>
      <vt:lpstr>Последен въпрос: Можем ли да заверяваме РК с код по МКБ Е78.0 /чиста хиперхолестеролемия/? </vt:lpstr>
      <vt:lpstr>Презентация на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НРД с три години хоризонт или какво още (не)знаем за него?</dc:title>
  <dc:creator>George Mindov</dc:creator>
  <cp:keywords/>
  <cp:lastModifiedBy>George Mindov</cp:lastModifiedBy>
  <cp:revision>97</cp:revision>
  <dcterms:created xsi:type="dcterms:W3CDTF">2020-02-12T16:48:10Z</dcterms:created>
  <dcterms:modified xsi:type="dcterms:W3CDTF">2020-05-26T19:32:40Z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TC028952539991</vt:lpwstr>
  </property>
</Properties>
</file>